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  <p:sldMasterId id="2147483882" r:id="rId2"/>
    <p:sldMasterId id="2147483896" r:id="rId3"/>
    <p:sldMasterId id="2147483909" r:id="rId4"/>
    <p:sldMasterId id="2147483921" r:id="rId5"/>
    <p:sldMasterId id="2147483935" r:id="rId6"/>
    <p:sldMasterId id="2147483948" r:id="rId7"/>
    <p:sldMasterId id="2147483961" r:id="rId8"/>
    <p:sldMasterId id="2147483973" r:id="rId9"/>
    <p:sldMasterId id="2147483987" r:id="rId10"/>
    <p:sldMasterId id="2147484039" r:id="rId11"/>
  </p:sldMasterIdLst>
  <p:notesMasterIdLst>
    <p:notesMasterId r:id="rId76"/>
  </p:notesMasterIdLst>
  <p:handoutMasterIdLst>
    <p:handoutMasterId r:id="rId77"/>
  </p:handoutMasterIdLst>
  <p:sldIdLst>
    <p:sldId id="433" r:id="rId12"/>
    <p:sldId id="408" r:id="rId13"/>
    <p:sldId id="358" r:id="rId14"/>
    <p:sldId id="362" r:id="rId15"/>
    <p:sldId id="412" r:id="rId16"/>
    <p:sldId id="363" r:id="rId17"/>
    <p:sldId id="413" r:id="rId18"/>
    <p:sldId id="415" r:id="rId19"/>
    <p:sldId id="458" r:id="rId20"/>
    <p:sldId id="416" r:id="rId21"/>
    <p:sldId id="417" r:id="rId22"/>
    <p:sldId id="457" r:id="rId23"/>
    <p:sldId id="459" r:id="rId24"/>
    <p:sldId id="373" r:id="rId25"/>
    <p:sldId id="460" r:id="rId26"/>
    <p:sldId id="437" r:id="rId27"/>
    <p:sldId id="374" r:id="rId28"/>
    <p:sldId id="375" r:id="rId29"/>
    <p:sldId id="376" r:id="rId30"/>
    <p:sldId id="461" r:id="rId31"/>
    <p:sldId id="438" r:id="rId32"/>
    <p:sldId id="378" r:id="rId33"/>
    <p:sldId id="377" r:id="rId34"/>
    <p:sldId id="379" r:id="rId35"/>
    <p:sldId id="469" r:id="rId36"/>
    <p:sldId id="380" r:id="rId37"/>
    <p:sldId id="420" r:id="rId38"/>
    <p:sldId id="381" r:id="rId39"/>
    <p:sldId id="382" r:id="rId40"/>
    <p:sldId id="383" r:id="rId41"/>
    <p:sldId id="384" r:id="rId42"/>
    <p:sldId id="421" r:id="rId43"/>
    <p:sldId id="385" r:id="rId44"/>
    <p:sldId id="386" r:id="rId45"/>
    <p:sldId id="387" r:id="rId46"/>
    <p:sldId id="388" r:id="rId47"/>
    <p:sldId id="390" r:id="rId48"/>
    <p:sldId id="391" r:id="rId49"/>
    <p:sldId id="393" r:id="rId50"/>
    <p:sldId id="462" r:id="rId51"/>
    <p:sldId id="422" r:id="rId52"/>
    <p:sldId id="439" r:id="rId53"/>
    <p:sldId id="424" r:id="rId54"/>
    <p:sldId id="425" r:id="rId55"/>
    <p:sldId id="426" r:id="rId56"/>
    <p:sldId id="463" r:id="rId57"/>
    <p:sldId id="442" r:id="rId58"/>
    <p:sldId id="444" r:id="rId59"/>
    <p:sldId id="440" r:id="rId60"/>
    <p:sldId id="428" r:id="rId61"/>
    <p:sldId id="429" r:id="rId62"/>
    <p:sldId id="430" r:id="rId63"/>
    <p:sldId id="441" r:id="rId64"/>
    <p:sldId id="464" r:id="rId65"/>
    <p:sldId id="465" r:id="rId66"/>
    <p:sldId id="432" r:id="rId67"/>
    <p:sldId id="395" r:id="rId68"/>
    <p:sldId id="396" r:id="rId69"/>
    <p:sldId id="453" r:id="rId70"/>
    <p:sldId id="454" r:id="rId71"/>
    <p:sldId id="397" r:id="rId72"/>
    <p:sldId id="392" r:id="rId73"/>
    <p:sldId id="443" r:id="rId74"/>
    <p:sldId id="466" r:id="rId75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F55"/>
    <a:srgbClr val="FFFFCC"/>
    <a:srgbClr val="89E0FB"/>
    <a:srgbClr val="FFCC67"/>
    <a:srgbClr val="CCFFCC"/>
    <a:srgbClr val="FF6767"/>
    <a:srgbClr val="BBEDFD"/>
    <a:srgbClr val="E5FFFE"/>
    <a:srgbClr val="E8E8E8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7" autoAdjust="0"/>
    <p:restoredTop sz="77570" autoAdjust="0"/>
  </p:normalViewPr>
  <p:slideViewPr>
    <p:cSldViewPr snapToGrid="0">
      <p:cViewPr varScale="1">
        <p:scale>
          <a:sx n="107" d="100"/>
          <a:sy n="107" d="100"/>
        </p:scale>
        <p:origin x="2150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68"/>
    </p:cViewPr>
  </p:sorterViewPr>
  <p:notesViewPr>
    <p:cSldViewPr snapToGrid="0">
      <p:cViewPr varScale="1">
        <p:scale>
          <a:sx n="103" d="100"/>
          <a:sy n="103" d="100"/>
        </p:scale>
        <p:origin x="-2886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3F72A6CA-61C5-4E9E-8659-653FE6E48C1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4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2E9534FC-B290-4FFC-AF88-ABDECBBA1DA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5479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endParaRPr lang="ko-KR" altLang="en-US" dirty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E45EF4E-AA67-432F-9083-2FE5B2FE6814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170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클릭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62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83AD99C-6491-4931-8D99-ADB8D10935FC}" type="slidenum">
              <a:rPr lang="ko-KR" altLang="en-US" smtClean="0"/>
              <a:pPr/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682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230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B623E84-6477-47A2-B7BA-5E62987422AB}" type="slidenum">
              <a:rPr lang="ko-KR" altLang="en-US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8556469-DCC7-4787-BB38-9854DFAB221E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30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233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233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E18D1F2-EF7C-4FB1-90C3-39FC28EF6356}" type="slidenum">
              <a:rPr lang="ko-KR" altLang="en-US" smtClean="0"/>
              <a:pPr/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209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9534FC-B290-4FFC-AF88-ABDECBBA1DAC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33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EC818-10A3-4471-8641-85F3700FA5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48611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82DA2-938D-47BA-AD3E-A347D793FFC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5709247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79849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09070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2900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889686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384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77940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6633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7705536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F7FA82-FAC7-4EB6-A78C-56EF6FDA9BB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829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7323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6550" y="274638"/>
            <a:ext cx="2076450" cy="57753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76950" cy="57753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EDAC2-0B45-4BEE-9594-2F9D748159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1215708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9274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D923B52B-C08D-49B0-B1D2-031746959A5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20627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fld id="{764CC41C-DDED-4FF0-B914-FEA6D4DCF04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8737826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B64837-E8C5-445F-AAE7-8EA05F531D6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49602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6C616A2-0979-4815-8CD6-E3C93FFB8D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9670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4851A-9A9D-4BE3-94E3-80FC46C5AB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511360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3206086F-CFB4-4376-815F-EB6AE155C97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3032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3AF78D-8572-4316-AE8C-8EB43757B8E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1927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2A670E-CC49-480B-81BD-208FCC353E5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2666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60D56-18FB-408A-BF14-6CDA9C2E95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01900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F7FA82-FAC7-4EB6-A78C-56EF6FDA9BB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150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0337833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F4BFB86-0F0F-428D-A07D-2B6212BEAD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972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C226D5E-E55C-4B18-B237-C2860325C56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146199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06A4B6B-9AEF-492C-9BD0-234C756F6E2F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A34C3E3E-8143-4780-AE9C-A20F1D4F188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7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7106D1B0-0951-46C8-96EF-45750F6E876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660165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980495E-9B86-4420-9E48-68F1A673F0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093916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E3C6FA-4B00-434C-9072-C1B102A1479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16559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5DB6067-293A-4640-A01E-3DC6CD8CB47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218158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A5A6715D-45E8-40ED-AA33-E961FB66FF5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446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412113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4F8911-ED66-490C-9F02-0DE174B43B4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56667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6E64881B-F38E-4D5F-94A5-007DB14E4327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03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1524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28AE3AA-3F28-4BE2-A8AD-AB1492AE411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9345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D923B52B-C08D-49B0-B1D2-031746959A5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066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764CC41C-DDED-4FF0-B914-FEA6D4DCF04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5495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B64837-E8C5-445F-AAE7-8EA05F531D6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6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6C616A2-0979-4815-8CD6-E3C93FFB8D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3686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4851A-9A9D-4BE3-94E3-80FC46C5AB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5446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9098C-FA54-4244-955F-1FBFABE3D14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4161662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3206086F-CFB4-4376-815F-EB6AE155C97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80459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AF78D-8572-4316-AE8C-8EB43757B8E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73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7C2A670E-CC49-480B-81BD-208FCC353E5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420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60D56-18FB-408A-BF14-6CDA9C2E95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80872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45170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FB86-0F0F-428D-A07D-2B6212BEAD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028995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26D5E-E55C-4B18-B237-C2860325C56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53150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A4B6B-9AEF-492C-9BD0-234C756F6E2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056327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C3E3E-8143-4780-AE9C-A20F1D4F18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128279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6D1B0-0951-46C8-96EF-45750F6E876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94734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62A87-9D21-4CB1-9084-9BAF3C0FAC8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931706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495E-9B86-4420-9E48-68F1A673F04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197211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3C6FA-4B00-434C-9072-C1B102A147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81257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B6067-293A-4640-A01E-3DC6CD8CB47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530341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715D-45E8-40ED-AA33-E961FB66FF5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418550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F8911-ED66-490C-9F02-0DE174B43B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649462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881B-F38E-4D5F-94A5-007DB14E43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22474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4300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54415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036930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208341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D0E5E-0313-44FB-904E-A8530D27B8B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058233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534271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6680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661750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7269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4078304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698045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226304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706162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F7FA82-FAC7-4EB6-A78C-56EF6FDA9BB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072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9066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F2050-4467-4232-9C1F-FE37FA77730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943806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28AE3AA-3F28-4BE2-A8AD-AB1492AE411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58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D923B52B-C08D-49B0-B1D2-031746959A5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64275"/>
            <a:ext cx="5421083" cy="365125"/>
          </a:xfrm>
        </p:spPr>
        <p:txBody>
          <a:bodyPr rtlCol="0"/>
          <a:lstStyle/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09752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764CC41C-DDED-4FF0-B914-FEA6D4DCF04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175678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DB64837-E8C5-445F-AAE7-8EA05F531D6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96677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6C616A2-0979-4815-8CD6-E3C93FFB8D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35690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4851A-9A9D-4BE3-94E3-80FC46C5AB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9084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3206086F-CFB4-4376-815F-EB6AE155C97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74825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AF78D-8572-4316-AE8C-8EB43757B8E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21887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7C2A670E-CC49-480B-81BD-208FCC353E5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465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60D56-18FB-408A-BF14-6CDA9C2E95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859035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7075E-EBE4-4CDE-9B97-6E9552A417C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084091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922491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FB86-0F0F-428D-A07D-2B6212BEAD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791881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26D5E-E55C-4B18-B237-C2860325C56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845755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A4B6B-9AEF-492C-9BD0-234C756F6E2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397577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C3E3E-8143-4780-AE9C-A20F1D4F18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182723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6D1B0-0951-46C8-96EF-45750F6E876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3521381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495E-9B86-4420-9E48-68F1A673F04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130079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3C6FA-4B00-434C-9072-C1B102A147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986120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B6067-293A-4640-A01E-3DC6CD8CB47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303225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715D-45E8-40ED-AA33-E961FB66FF5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07422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2BBA0-DA20-4DAA-A2F3-F6E8E35A307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6493801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F8911-ED66-490C-9F02-0DE174B43B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993895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4881B-F38E-4D5F-94A5-007DB14E43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206299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727453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F4BFB86-0F0F-428D-A07D-2B6212BEAD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849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C226D5E-E55C-4B18-B237-C2860325C56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132188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06A4B6B-9AEF-492C-9BD0-234C756F6E2F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2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A34C3E3E-8143-4780-AE9C-A20F1D4F188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125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7106D1B0-0951-46C8-96EF-45750F6E876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731230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980495E-9B86-4420-9E48-68F1A673F04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94666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E3C6FA-4B00-434C-9072-C1B102A1479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540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21A2C-6CAE-451D-8CA1-F2431B2AF98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046461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5DB6067-293A-4640-A01E-3DC6CD8CB47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21803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A5A6715D-45E8-40ED-AA33-E961FB66FF5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15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4F8911-ED66-490C-9F02-0DE174B43B4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81768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6E64881B-F38E-4D5F-94A5-007DB14E4327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163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1084F-F0D4-4A37-ADDA-976945E6ABB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983043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5618364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1762754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974921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918619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084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7C02D-6148-46E0-B0A4-488A3F0C737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5328106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562534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1665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576272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127881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0632706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0421931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234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BD9A16-86EF-4DAC-A2F5-5D677A46EB2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110045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B6A0BCF-CC6D-41C1-90A5-8678AD4715E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1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8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fld id="{6AE0E32B-5443-41CA-B6FE-7D89AE1C13B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 spd="med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33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E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E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3963" y="6248205"/>
            <a:ext cx="2571926" cy="36512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r" eaLnBrk="1" latinLnBrk="0" hangingPunct="1">
              <a:defRPr kumimoji="0" sz="14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6AE0E32B-5443-41CA-B6FE-7D89AE1C13B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311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49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AE0E32B-5443-41CA-B6FE-7D89AE1C13B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173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dirty="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5409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</p:sldLayoutIdLst>
  <p:transition spd="med"/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52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ransition spd="med"/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AE0E32B-5443-41CA-B6FE-7D89AE1C13B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618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86" r:id="rId1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© 2012 </a:t>
            </a:r>
            <a:r>
              <a:rPr lang="ko-KR" altLang="en-US" sz="1000" dirty="0" err="1">
                <a:solidFill>
                  <a:srgbClr val="FF4C00"/>
                </a:solidFill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2712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</p:sldLayoutIdLst>
  <p:transition spd="med"/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4C0A67E-4C02-46E0-9C10-0D9C76C0A8A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88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01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 spd="med"/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" y="339962"/>
            <a:ext cx="426171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5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0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976" y="2743200"/>
            <a:ext cx="4210050" cy="33813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4.1 </a:t>
            </a:r>
            <a:r>
              <a:rPr lang="ko-KR" altLang="en-US" dirty="0">
                <a:solidFill>
                  <a:srgbClr val="775F55"/>
                </a:solidFill>
              </a:rPr>
              <a:t>변수와 상수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4.2 </a:t>
            </a:r>
            <a:r>
              <a:rPr lang="ko-KR" altLang="en-US" dirty="0">
                <a:solidFill>
                  <a:srgbClr val="775F55"/>
                </a:solidFill>
              </a:rPr>
              <a:t>자료형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4.3 </a:t>
            </a:r>
            <a:r>
              <a:rPr lang="ko-KR" altLang="en-US" dirty="0">
                <a:solidFill>
                  <a:srgbClr val="775F55"/>
                </a:solidFill>
              </a:rPr>
              <a:t>정수형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/>
              <a:t>4.4 </a:t>
            </a:r>
            <a:r>
              <a:rPr lang="ko-KR" altLang="en-US" dirty="0"/>
              <a:t>부동 소수점형</a:t>
            </a:r>
            <a:endParaRPr lang="en-US" altLang="ko-KR" dirty="0"/>
          </a:p>
          <a:p>
            <a:r>
              <a:rPr lang="en-US" altLang="ko-KR" dirty="0">
                <a:solidFill>
                  <a:srgbClr val="775F55"/>
                </a:solidFill>
              </a:rPr>
              <a:t>4.5 </a:t>
            </a:r>
            <a:r>
              <a:rPr lang="ko-KR" altLang="en-US" dirty="0">
                <a:solidFill>
                  <a:srgbClr val="775F55"/>
                </a:solidFill>
              </a:rPr>
              <a:t>문자형</a:t>
            </a:r>
            <a:endParaRPr lang="en-US" altLang="ko-KR" dirty="0">
              <a:solidFill>
                <a:srgbClr val="775F55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4. </a:t>
            </a:r>
            <a:r>
              <a:rPr lang="ko-KR" altLang="en-US" sz="4000" dirty="0"/>
              <a:t>변수와 자료형</a:t>
            </a:r>
          </a:p>
        </p:txBody>
      </p:sp>
    </p:spTree>
    <p:extLst>
      <p:ext uri="{BB962C8B-B14F-4D97-AF65-F5344CB8AC3E}">
        <p14:creationId xmlns:p14="http://schemas.microsoft.com/office/powerpoint/2010/main" val="276321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type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211FB88-7675-4536-B176-2645AADE6B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Data type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의 크기는 컴퓨터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(CPU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나 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OS)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마다 다를 수 있다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.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C3B46-27BE-493A-8D05-570F7EAE5111}"/>
              </a:ext>
            </a:extLst>
          </p:cNvPr>
          <p:cNvGrpSpPr/>
          <p:nvPr/>
        </p:nvGrpSpPr>
        <p:grpSpPr>
          <a:xfrm>
            <a:off x="44025" y="2273825"/>
            <a:ext cx="9061063" cy="3232032"/>
            <a:chOff x="44025" y="1515066"/>
            <a:chExt cx="9061063" cy="32320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5" y="1515066"/>
              <a:ext cx="9061063" cy="323203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7E71E1-E6ED-452E-ACE2-439C5519BB17}"/>
                </a:ext>
              </a:extLst>
            </p:cNvPr>
            <p:cNvSpPr/>
            <p:nvPr/>
          </p:nvSpPr>
          <p:spPr>
            <a:xfrm>
              <a:off x="1828800" y="2675107"/>
              <a:ext cx="2616741" cy="233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495BB-D2C5-4F90-BA2E-6354DB7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955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Data type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8167" y="1584672"/>
            <a:ext cx="7851313" cy="47579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defRPr sz="1600" kern="0">
                <a:solidFill>
                  <a:srgbClr val="008000"/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sz="2000">
                <a:latin typeface="+mn-lt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>
                <a:latin typeface="+mn-lt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sz="1600">
                <a:latin typeface="+mn-lt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sz="1400"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latin typeface="+mn-lt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#include &lt;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</a:p>
          <a:p>
            <a:endParaRPr lang="en-US" altLang="ko-KR" dirty="0">
              <a:solidFill>
                <a:schemeClr val="tx1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main(void)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x;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x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(x));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(“char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(char));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(“short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(short));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(“long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(long));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(“long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long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(long long));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(“float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(float));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(“double</a:t>
            </a:r>
            <a:r>
              <a:rPr lang="ko-KR" altLang="en-US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형의 크기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: %d\n”, </a:t>
            </a:r>
            <a:r>
              <a:rPr lang="en-US" altLang="ko-KR" dirty="0" err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sizeof</a:t>
            </a:r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(double));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82FD59-A2C3-4FEE-9985-FA293FD8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00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41058" y="1744933"/>
            <a:ext cx="8153400" cy="24851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AB4DE-E009-479C-B0EC-AE4B7A21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27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976" y="2743200"/>
            <a:ext cx="4210050" cy="33813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4.1 </a:t>
            </a:r>
            <a:r>
              <a:rPr lang="ko-KR" altLang="en-US" dirty="0">
                <a:solidFill>
                  <a:srgbClr val="775F55"/>
                </a:solidFill>
              </a:rPr>
              <a:t>변수와 상수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4.2 </a:t>
            </a:r>
            <a:r>
              <a:rPr lang="ko-KR" altLang="en-US" dirty="0">
                <a:solidFill>
                  <a:srgbClr val="775F55"/>
                </a:solidFill>
              </a:rPr>
              <a:t>자료형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4.3 </a:t>
            </a:r>
            <a:r>
              <a:rPr lang="ko-KR" altLang="en-US" dirty="0">
                <a:solidFill>
                  <a:srgbClr val="FF0000"/>
                </a:solidFill>
              </a:rPr>
              <a:t>정수형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4.4 </a:t>
            </a:r>
            <a:r>
              <a:rPr lang="ko-KR" altLang="en-US" dirty="0"/>
              <a:t>부동 소수점형</a:t>
            </a:r>
            <a:endParaRPr lang="en-US" altLang="ko-KR" dirty="0"/>
          </a:p>
          <a:p>
            <a:r>
              <a:rPr lang="en-US" altLang="ko-KR" dirty="0">
                <a:solidFill>
                  <a:srgbClr val="775F55"/>
                </a:solidFill>
              </a:rPr>
              <a:t>4.5 </a:t>
            </a:r>
            <a:r>
              <a:rPr lang="ko-KR" altLang="en-US" dirty="0">
                <a:solidFill>
                  <a:srgbClr val="775F55"/>
                </a:solidFill>
              </a:rPr>
              <a:t>문자형</a:t>
            </a:r>
            <a:endParaRPr lang="en-US" altLang="ko-KR" dirty="0">
              <a:solidFill>
                <a:srgbClr val="775F55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4. </a:t>
            </a:r>
            <a:r>
              <a:rPr lang="ko-KR" altLang="en-US" sz="4000" dirty="0"/>
              <a:t>변수와 자료형</a:t>
            </a:r>
          </a:p>
        </p:txBody>
      </p:sp>
    </p:spTree>
    <p:extLst>
      <p:ext uri="{BB962C8B-B14F-4D97-AF65-F5344CB8AC3E}">
        <p14:creationId xmlns:p14="http://schemas.microsoft.com/office/powerpoint/2010/main" val="425179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4.3 Integer type (</a:t>
            </a:r>
            <a:r>
              <a:rPr lang="ko-KR" altLang="en-US" sz="3600" dirty="0"/>
              <a:t>정수형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>
                <a:ea typeface="굴림" pitchFamily="50" charset="-127"/>
              </a:rPr>
              <a:t>short, </a:t>
            </a:r>
            <a:r>
              <a:rPr lang="en-US" altLang="ko-KR" dirty="0" err="1">
                <a:ea typeface="굴림" pitchFamily="50" charset="-127"/>
              </a:rPr>
              <a:t>int</a:t>
            </a:r>
            <a:r>
              <a:rPr lang="en-US" altLang="ko-KR" dirty="0">
                <a:ea typeface="굴림" pitchFamily="50" charset="-127"/>
              </a:rPr>
              <a:t>, long, long</a:t>
            </a:r>
            <a:r>
              <a:rPr lang="ko-KR" altLang="en-US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long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279836"/>
            <a:ext cx="8248650" cy="12763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860B79-42AB-49DF-AE7D-DAC3F0E9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8147" y="2292141"/>
            <a:ext cx="9043216" cy="418648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29E0E3C-60C0-4F77-BF2E-173A8C650985}"/>
              </a:ext>
            </a:extLst>
          </p:cNvPr>
          <p:cNvSpPr txBox="1">
            <a:spLocks noChangeArrowheads="1"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/>
              <a:t>큰 수를 다루는 프로그램을 작성할 때는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범위를 반드시 확인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9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정수형 선언의 예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short</a:t>
            </a:r>
            <a:r>
              <a:rPr lang="en-US" altLang="ko-KR" dirty="0"/>
              <a:t> grade;	// short</a:t>
            </a:r>
            <a:r>
              <a:rPr lang="ko-KR" altLang="en-US" dirty="0"/>
              <a:t>형의 변수를 생성한다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int</a:t>
            </a:r>
            <a:r>
              <a:rPr lang="en-US" altLang="ko-KR" dirty="0"/>
              <a:t> count;		// </a:t>
            </a:r>
            <a:r>
              <a:rPr lang="en-US" altLang="ko-KR" dirty="0" err="1"/>
              <a:t>int</a:t>
            </a:r>
            <a:r>
              <a:rPr lang="ko-KR" altLang="en-US" dirty="0"/>
              <a:t>형의 변수를 생성한다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>
                <a:solidFill>
                  <a:srgbClr val="0070C0"/>
                </a:solidFill>
              </a:rPr>
              <a:t>long</a:t>
            </a:r>
            <a:r>
              <a:rPr lang="en-US" altLang="ko-KR" dirty="0"/>
              <a:t> distance;	// long</a:t>
            </a:r>
            <a:r>
              <a:rPr lang="ko-KR" altLang="en-US" dirty="0"/>
              <a:t>형의 변수를 생성한다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long </a:t>
            </a:r>
            <a:r>
              <a:rPr lang="en-US" altLang="ko-KR" dirty="0" err="1">
                <a:solidFill>
                  <a:srgbClr val="0070C0"/>
                </a:solidFill>
              </a:rPr>
              <a:t>long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population;	// long </a:t>
            </a:r>
            <a:r>
              <a:rPr lang="en-US" altLang="ko-KR" dirty="0" err="1"/>
              <a:t>long</a:t>
            </a:r>
            <a:r>
              <a:rPr lang="ko-KR" altLang="en-US" dirty="0"/>
              <a:t>형의 변수를 생성한다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74F0C1-6F86-44A6-816E-B8A25A3D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457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정수형의 </a:t>
            </a:r>
            <a:r>
              <a:rPr lang="ko-KR" altLang="en-US" sz="3600" dirty="0" err="1"/>
              <a:t>예범위</a:t>
            </a:r>
            <a:endParaRPr lang="ko-KR" altLang="en-US"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199"/>
            <a:ext cx="8153400" cy="4703323"/>
          </a:xfrm>
          <a:noFill/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Trebuchet MS" pitchFamily="34" charset="0"/>
              </a:rPr>
              <a:t>short</a:t>
            </a:r>
            <a:r>
              <a:rPr lang="ko-KR" altLang="en-US" dirty="0">
                <a:latin typeface="Trebuchet MS" pitchFamily="34" charset="0"/>
              </a:rPr>
              <a:t>형</a:t>
            </a:r>
            <a:endParaRPr lang="en-US" altLang="ko-KR" dirty="0">
              <a:latin typeface="Trebuchet MS" pitchFamily="34" charset="0"/>
            </a:endParaRPr>
          </a:p>
          <a:p>
            <a:pPr eaLnBrk="1" hangingPunct="1"/>
            <a:endParaRPr lang="en-US" altLang="ko-KR" dirty="0">
              <a:ea typeface="굴림" pitchFamily="50" charset="-127"/>
            </a:endParaRPr>
          </a:p>
          <a:p>
            <a:pPr eaLnBrk="1" hangingPunct="1"/>
            <a:endParaRPr lang="en-US" altLang="ko-KR" dirty="0">
              <a:ea typeface="굴림" pitchFamily="50" charset="-127"/>
            </a:endParaRPr>
          </a:p>
          <a:p>
            <a:pPr eaLnBrk="1" hangingPunct="1"/>
            <a:r>
              <a:rPr lang="en-US" altLang="ko-KR" dirty="0">
                <a:ea typeface="굴림" pitchFamily="50" charset="-127"/>
              </a:rPr>
              <a:t>int</a:t>
            </a:r>
            <a:r>
              <a:rPr lang="ko-KR" altLang="en-US" dirty="0">
                <a:ea typeface="굴림" pitchFamily="50" charset="-127"/>
              </a:rPr>
              <a:t>형</a:t>
            </a:r>
            <a:endParaRPr lang="en-US" altLang="ko-KR" dirty="0"/>
          </a:p>
          <a:p>
            <a:pPr eaLnBrk="1" hangingPunct="1"/>
            <a:endParaRPr lang="en-US" altLang="ko-KR" dirty="0">
              <a:latin typeface="Trebuchet MS" pitchFamily="34" charset="0"/>
            </a:endParaRPr>
          </a:p>
          <a:p>
            <a:pPr eaLnBrk="1" hangingPunct="1"/>
            <a:endParaRPr lang="en-US" altLang="ko-KR" dirty="0">
              <a:latin typeface="Trebuchet MS" pitchFamily="34" charset="0"/>
            </a:endParaRPr>
          </a:p>
          <a:p>
            <a:r>
              <a:rPr lang="en-US" altLang="ko-KR" dirty="0">
                <a:latin typeface="Trebuchet MS" pitchFamily="34" charset="0"/>
              </a:rPr>
              <a:t>long</a:t>
            </a:r>
            <a:r>
              <a:rPr lang="ko-KR" altLang="en-US" dirty="0">
                <a:latin typeface="Trebuchet MS" pitchFamily="34" charset="0"/>
              </a:rPr>
              <a:t>형</a:t>
            </a:r>
            <a:endParaRPr lang="en-US" altLang="ko-KR" dirty="0">
              <a:latin typeface="Trebuchet MS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</a:rPr>
              <a:t>보통 </a:t>
            </a:r>
            <a:r>
              <a:rPr lang="en-US" altLang="ko-KR" dirty="0" err="1">
                <a:latin typeface="굴림" panose="020B0600000101010101" pitchFamily="50" charset="-127"/>
              </a:rPr>
              <a:t>int</a:t>
            </a:r>
            <a:r>
              <a:rPr lang="ko-KR" altLang="en-US" dirty="0">
                <a:latin typeface="굴림" panose="020B0600000101010101" pitchFamily="50" charset="-127"/>
              </a:rPr>
              <a:t>형과 같음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r>
              <a:rPr lang="en-US" altLang="ko-KR" dirty="0">
                <a:latin typeface="Trebuchet MS" pitchFamily="34" charset="0"/>
              </a:rPr>
              <a:t>long </a:t>
            </a:r>
            <a:r>
              <a:rPr lang="en-US" altLang="ko-KR" dirty="0" err="1">
                <a:latin typeface="Trebuchet MS" pitchFamily="34" charset="0"/>
              </a:rPr>
              <a:t>long</a:t>
            </a:r>
            <a:r>
              <a:rPr lang="ko-KR" altLang="en-US" dirty="0">
                <a:latin typeface="Trebuchet MS" pitchFamily="34" charset="0"/>
              </a:rPr>
              <a:t>형</a:t>
            </a:r>
            <a:endParaRPr lang="en-US" altLang="ko-KR" dirty="0">
              <a:latin typeface="Trebuchet MS" pitchFamily="34" charset="0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</a:rPr>
              <a:t>약 </a:t>
            </a:r>
            <a:r>
              <a:rPr lang="en-US" altLang="ko-KR" dirty="0">
                <a:latin typeface="굴림" panose="020B0600000101010101" pitchFamily="50" charset="-127"/>
              </a:rPr>
              <a:t>-922</a:t>
            </a:r>
            <a:r>
              <a:rPr lang="ko-KR" altLang="en-US" dirty="0">
                <a:latin typeface="굴림" panose="020B0600000101010101" pitchFamily="50" charset="-127"/>
              </a:rPr>
              <a:t>경 </a:t>
            </a:r>
            <a:r>
              <a:rPr lang="en-US" altLang="ko-KR" dirty="0">
                <a:latin typeface="굴림" panose="020B0600000101010101" pitchFamily="50" charset="-127"/>
              </a:rPr>
              <a:t>~ +922</a:t>
            </a:r>
            <a:r>
              <a:rPr lang="ko-KR" altLang="en-US" dirty="0">
                <a:latin typeface="굴림" panose="020B0600000101010101" pitchFamily="50" charset="-127"/>
              </a:rPr>
              <a:t>경</a:t>
            </a:r>
          </a:p>
          <a:p>
            <a:pPr lvl="1"/>
            <a:endParaRPr lang="ko-KR" altLang="en-US" dirty="0">
              <a:latin typeface="Trebuchet MS" pitchFamily="34" charset="0"/>
            </a:endParaRPr>
          </a:p>
          <a:p>
            <a:endParaRPr lang="ko-KR" altLang="en-US" dirty="0">
              <a:latin typeface="Trebuchet MS" pitchFamily="34" charset="0"/>
            </a:endParaRPr>
          </a:p>
          <a:p>
            <a:pPr eaLnBrk="1" hangingPunct="1"/>
            <a:endParaRPr lang="ko-KR" altLang="en-US" dirty="0">
              <a:latin typeface="Trebuchet MS" pitchFamily="34" charset="0"/>
            </a:endParaRPr>
          </a:p>
          <a:p>
            <a:pPr eaLnBrk="1" hangingPunct="1"/>
            <a:endParaRPr lang="ko-KR" altLang="en-US" dirty="0"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49" y="3279538"/>
            <a:ext cx="3971925" cy="70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49" y="2016864"/>
            <a:ext cx="3971925" cy="685800"/>
          </a:xfrm>
          <a:prstGeom prst="rect">
            <a:avLst/>
          </a:prstGeom>
        </p:spPr>
      </p:pic>
      <p:sp>
        <p:nvSpPr>
          <p:cNvPr id="11" name="타원형 설명선 1"/>
          <p:cNvSpPr>
            <a:spLocks noChangeArrowheads="1"/>
          </p:cNvSpPr>
          <p:nvPr/>
        </p:nvSpPr>
        <p:spPr bwMode="auto">
          <a:xfrm>
            <a:off x="5780054" y="2624744"/>
            <a:ext cx="2484438" cy="896666"/>
          </a:xfrm>
          <a:prstGeom prst="wedgeEllipseCallout">
            <a:avLst>
              <a:gd name="adj1" fmla="val -81068"/>
              <a:gd name="adj2" fmla="val 8498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-21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+21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719923-9B1C-4AC6-B719-D7811F8E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+mj-ea"/>
              </a:rPr>
              <a:t>예제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45517" y="1281249"/>
            <a:ext cx="8466276" cy="4672071"/>
          </a:xfr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/* 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다양한 정수 자료형을</a:t>
            </a:r>
            <a:r>
              <a:rPr lang="ko-KR" altLang="en-US" sz="1600" dirty="0">
                <a:solidFill>
                  <a:srgbClr val="008000"/>
                </a:solidFill>
              </a:rPr>
              <a:t> 이용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하는 프로그램*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 </a:t>
            </a:r>
            <a:endParaRPr lang="en-US" altLang="ko-KR" sz="1600" dirty="0">
              <a:solidFill>
                <a:srgbClr val="0000FF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ea typeface="굴림" pitchFamily="50" charset="-127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ea typeface="굴림" pitchFamily="50" charset="-127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ea typeface="굴림" pitchFamily="50" charset="-127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 </a:t>
            </a:r>
            <a:endParaRPr lang="en-US" altLang="ko-KR" sz="1600" dirty="0">
              <a:solidFill>
                <a:srgbClr val="800000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 err="1">
                <a:solidFill>
                  <a:srgbClr val="0000FF"/>
                </a:solidFill>
                <a:ea typeface="굴림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{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short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year = 0;              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// 0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으로 초기화한다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FF"/>
                </a:solidFill>
                <a:ea typeface="굴림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sale = 0;                 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// 0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으로 초기화한다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long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굴림" pitchFamily="50" charset="-127"/>
              </a:rPr>
              <a:t>total_sale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= 0;         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// 0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으로 초기화한다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.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</a:rPr>
              <a:t>        long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long </a:t>
            </a:r>
            <a:r>
              <a:rPr lang="en-US" altLang="ko-KR" sz="1600" dirty="0" err="1"/>
              <a:t>large_value</a:t>
            </a:r>
            <a:r>
              <a:rPr lang="en-US" altLang="ko-KR" sz="1600" dirty="0"/>
              <a:t>;</a:t>
            </a:r>
            <a:r>
              <a:rPr lang="en-US" altLang="ko-KR" sz="1600" dirty="0"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        year = 10;                    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약 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3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만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2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천을 넘지 않도록 주의</a:t>
            </a: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sale = 200000000;           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약 </a:t>
            </a:r>
            <a:r>
              <a:rPr lang="en-US" altLang="ko-KR" sz="1600" dirty="0">
                <a:solidFill>
                  <a:srgbClr val="008000"/>
                </a:solidFill>
                <a:ea typeface="굴림" pitchFamily="50" charset="-127"/>
              </a:rPr>
              <a:t>21</a:t>
            </a:r>
            <a:r>
              <a:rPr lang="ko-KR" altLang="en-US" sz="1600" dirty="0">
                <a:solidFill>
                  <a:srgbClr val="008000"/>
                </a:solidFill>
                <a:ea typeface="굴림" pitchFamily="50" charset="-127"/>
              </a:rPr>
              <a:t>억을 넘지 않도록 주의</a:t>
            </a: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ea typeface="굴림" pitchFamily="50" charset="-127"/>
              </a:rPr>
              <a:t>total_sale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= year * sale;</a:t>
            </a: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ko-KR" altLang="en-US" sz="1600" dirty="0">
                <a:solidFill>
                  <a:srgbClr val="000000"/>
                </a:solidFill>
                <a:ea typeface="굴림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ea typeface="굴림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ea typeface="굴림" pitchFamily="50" charset="-127"/>
              </a:rPr>
              <a:t>"</a:t>
            </a:r>
            <a:r>
              <a:rPr lang="en-US" altLang="ko-KR" sz="1600" dirty="0" err="1">
                <a:solidFill>
                  <a:srgbClr val="800000"/>
                </a:solidFill>
                <a:ea typeface="굴림" pitchFamily="50" charset="-127"/>
              </a:rPr>
              <a:t>total_sale</a:t>
            </a:r>
            <a:r>
              <a:rPr lang="en-US" altLang="ko-KR" sz="1600" dirty="0">
                <a:solidFill>
                  <a:srgbClr val="800000"/>
                </a:solidFill>
                <a:ea typeface="굴림" pitchFamily="50" charset="-127"/>
              </a:rPr>
              <a:t> = %d \n"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a typeface="굴림" pitchFamily="50" charset="-127"/>
              </a:rPr>
              <a:t>total_sale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);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ea typeface="굴림" pitchFamily="50" charset="-127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         </a:t>
            </a:r>
            <a:r>
              <a:rPr lang="en-US" altLang="ko-KR" sz="1600" dirty="0">
                <a:solidFill>
                  <a:srgbClr val="0000FF"/>
                </a:solidFill>
                <a:ea typeface="굴림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 0;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ea typeface="굴림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1" y="6010275"/>
            <a:ext cx="8564888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63" y="3848100"/>
            <a:ext cx="6572250" cy="2571750"/>
          </a:xfrm>
          <a:prstGeom prst="rect">
            <a:avLst/>
          </a:prstGeom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signed, unsigned </a:t>
            </a:r>
            <a:r>
              <a:rPr lang="ko-KR" altLang="en-US" sz="3600" dirty="0" err="1"/>
              <a:t>수식자</a:t>
            </a:r>
            <a:r>
              <a:rPr lang="ko-KR" altLang="en-US" sz="3600" dirty="0"/>
              <a:t> 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itchFamily="50" charset="-127"/>
              </a:rPr>
              <a:t>unsigned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음수가 아닌 </a:t>
            </a:r>
            <a:r>
              <a:rPr lang="ko-KR" altLang="en-US" b="1" dirty="0">
                <a:solidFill>
                  <a:srgbClr val="FF0000"/>
                </a:solidFill>
                <a:ea typeface="굴림" pitchFamily="50" charset="-127"/>
              </a:rPr>
              <a:t>양수 </a:t>
            </a:r>
            <a:r>
              <a:rPr lang="ko-KR" altLang="en-US" b="1" dirty="0" err="1">
                <a:solidFill>
                  <a:srgbClr val="FF0000"/>
                </a:solidFill>
                <a:ea typeface="굴림" pitchFamily="50" charset="-127"/>
              </a:rPr>
              <a:t>값만</a:t>
            </a:r>
            <a:r>
              <a:rPr lang="ko-KR" altLang="en-US" dirty="0" err="1">
                <a:ea typeface="굴림" pitchFamily="50" charset="-127"/>
              </a:rPr>
              <a:t>을</a:t>
            </a:r>
            <a:r>
              <a:rPr lang="ko-KR" altLang="en-US" dirty="0">
                <a:ea typeface="굴림" pitchFamily="50" charset="-127"/>
              </a:rPr>
              <a:t> 나타냄을 의미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unsigned </a:t>
            </a:r>
            <a:r>
              <a:rPr lang="en-US" altLang="ko-KR" dirty="0" err="1">
                <a:ea typeface="굴림" pitchFamily="50" charset="-127"/>
              </a:rPr>
              <a:t>int</a:t>
            </a:r>
            <a:endParaRPr lang="en-US" altLang="ko-KR" dirty="0"/>
          </a:p>
          <a:p>
            <a:r>
              <a:rPr lang="en-US" altLang="ko-KR" dirty="0">
                <a:latin typeface="Trebuchet MS" pitchFamily="34" charset="0"/>
              </a:rPr>
              <a:t>signed</a:t>
            </a:r>
          </a:p>
          <a:p>
            <a:pPr lvl="1"/>
            <a:r>
              <a:rPr lang="ko-KR" altLang="en-US" dirty="0">
                <a:latin typeface="Trebuchet MS" pitchFamily="34" charset="0"/>
              </a:rPr>
              <a:t>부호를 가지는 값을 나타냄을 의미</a:t>
            </a:r>
            <a:endParaRPr lang="en-US" altLang="ko-KR" dirty="0">
              <a:latin typeface="Trebuchet MS" pitchFamily="34" charset="0"/>
            </a:endParaRPr>
          </a:p>
          <a:p>
            <a:pPr lvl="1"/>
            <a:r>
              <a:rPr lang="ko-KR" altLang="en-US" dirty="0">
                <a:latin typeface="Trebuchet MS" pitchFamily="34" charset="0"/>
              </a:rPr>
              <a:t>흔히 생략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735013" y="3189288"/>
            <a:ext cx="82121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endParaRPr lang="ko-KR" altLang="en-US" sz="2000" dirty="0">
              <a:latin typeface="Trebuchet MS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324A50-86C4-4A7B-A320-C0869659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이번 장에서 학습할 내용</a:t>
            </a:r>
            <a:endParaRPr lang="ko-KR" altLang="en-US" sz="3600" dirty="0">
              <a:ea typeface="굴림" pitchFamily="50" charset="-127"/>
            </a:endParaRP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 rot="-568598">
            <a:off x="313667" y="1271867"/>
            <a:ext cx="3943350" cy="5443538"/>
            <a:chOff x="811" y="850"/>
            <a:chExt cx="2199" cy="2904"/>
          </a:xfrm>
        </p:grpSpPr>
        <p:sp>
          <p:nvSpPr>
            <p:cNvPr id="5162" name="Freeform 4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0 w 13192"/>
                <a:gd name="T1" fmla="*/ 0 h 17168"/>
                <a:gd name="T2" fmla="*/ 0 w 13192"/>
                <a:gd name="T3" fmla="*/ 0 h 17168"/>
                <a:gd name="T4" fmla="*/ 0 w 13192"/>
                <a:gd name="T5" fmla="*/ 0 h 17168"/>
                <a:gd name="T6" fmla="*/ 0 w 13192"/>
                <a:gd name="T7" fmla="*/ 0 h 17168"/>
                <a:gd name="T8" fmla="*/ 0 w 13192"/>
                <a:gd name="T9" fmla="*/ 0 h 17168"/>
                <a:gd name="T10" fmla="*/ 0 w 13192"/>
                <a:gd name="T11" fmla="*/ 0 h 17168"/>
                <a:gd name="T12" fmla="*/ 0 w 13192"/>
                <a:gd name="T13" fmla="*/ 0 h 17168"/>
                <a:gd name="T14" fmla="*/ 0 w 13192"/>
                <a:gd name="T15" fmla="*/ 0 h 17168"/>
                <a:gd name="T16" fmla="*/ 0 w 13192"/>
                <a:gd name="T17" fmla="*/ 0 h 17168"/>
                <a:gd name="T18" fmla="*/ 0 w 13192"/>
                <a:gd name="T19" fmla="*/ 0 h 17168"/>
                <a:gd name="T20" fmla="*/ 0 w 13192"/>
                <a:gd name="T21" fmla="*/ 0 h 17168"/>
                <a:gd name="T22" fmla="*/ 0 w 13192"/>
                <a:gd name="T23" fmla="*/ 0 h 17168"/>
                <a:gd name="T24" fmla="*/ 0 w 13192"/>
                <a:gd name="T25" fmla="*/ 0 h 17168"/>
                <a:gd name="T26" fmla="*/ 0 w 13192"/>
                <a:gd name="T27" fmla="*/ 0 h 17168"/>
                <a:gd name="T28" fmla="*/ 0 w 13192"/>
                <a:gd name="T29" fmla="*/ 0 h 17168"/>
                <a:gd name="T30" fmla="*/ 0 w 13192"/>
                <a:gd name="T31" fmla="*/ 0 h 17168"/>
                <a:gd name="T32" fmla="*/ 0 w 13192"/>
                <a:gd name="T33" fmla="*/ 0 h 17168"/>
                <a:gd name="T34" fmla="*/ 0 w 13192"/>
                <a:gd name="T35" fmla="*/ 0 h 17168"/>
                <a:gd name="T36" fmla="*/ 0 w 13192"/>
                <a:gd name="T37" fmla="*/ 0 h 17168"/>
                <a:gd name="T38" fmla="*/ 0 w 13192"/>
                <a:gd name="T39" fmla="*/ 0 h 17168"/>
                <a:gd name="T40" fmla="*/ 0 w 13192"/>
                <a:gd name="T41" fmla="*/ 0 h 17168"/>
                <a:gd name="T42" fmla="*/ 0 w 13192"/>
                <a:gd name="T43" fmla="*/ 0 h 17168"/>
                <a:gd name="T44" fmla="*/ 0 w 13192"/>
                <a:gd name="T45" fmla="*/ 0 h 17168"/>
                <a:gd name="T46" fmla="*/ 0 w 13192"/>
                <a:gd name="T47" fmla="*/ 0 h 17168"/>
                <a:gd name="T48" fmla="*/ 0 w 13192"/>
                <a:gd name="T49" fmla="*/ 0 h 17168"/>
                <a:gd name="T50" fmla="*/ 0 w 13192"/>
                <a:gd name="T51" fmla="*/ 0 h 17168"/>
                <a:gd name="T52" fmla="*/ 0 w 13192"/>
                <a:gd name="T53" fmla="*/ 0 h 17168"/>
                <a:gd name="T54" fmla="*/ 0 w 13192"/>
                <a:gd name="T55" fmla="*/ 0 h 17168"/>
                <a:gd name="T56" fmla="*/ 0 w 13192"/>
                <a:gd name="T57" fmla="*/ 0 h 17168"/>
                <a:gd name="T58" fmla="*/ 0 w 13192"/>
                <a:gd name="T59" fmla="*/ 0 h 17168"/>
                <a:gd name="T60" fmla="*/ 0 w 13192"/>
                <a:gd name="T61" fmla="*/ 0 h 17168"/>
                <a:gd name="T62" fmla="*/ 0 w 13192"/>
                <a:gd name="T63" fmla="*/ 0 h 17168"/>
                <a:gd name="T64" fmla="*/ 0 w 13192"/>
                <a:gd name="T65" fmla="*/ 0 h 17168"/>
                <a:gd name="T66" fmla="*/ 0 w 13192"/>
                <a:gd name="T67" fmla="*/ 0 h 17168"/>
                <a:gd name="T68" fmla="*/ 0 w 13192"/>
                <a:gd name="T69" fmla="*/ 0 h 17168"/>
                <a:gd name="T70" fmla="*/ 0 w 13192"/>
                <a:gd name="T71" fmla="*/ 0 h 17168"/>
                <a:gd name="T72" fmla="*/ 0 w 13192"/>
                <a:gd name="T73" fmla="*/ 0 h 17168"/>
                <a:gd name="T74" fmla="*/ 0 w 13192"/>
                <a:gd name="T75" fmla="*/ 0 h 17168"/>
                <a:gd name="T76" fmla="*/ 0 w 13192"/>
                <a:gd name="T77" fmla="*/ 0 h 17168"/>
                <a:gd name="T78" fmla="*/ 0 w 13192"/>
                <a:gd name="T79" fmla="*/ 0 h 17168"/>
                <a:gd name="T80" fmla="*/ 0 w 13192"/>
                <a:gd name="T81" fmla="*/ 0 h 17168"/>
                <a:gd name="T82" fmla="*/ 0 w 13192"/>
                <a:gd name="T83" fmla="*/ 0 h 17168"/>
                <a:gd name="T84" fmla="*/ 0 w 13192"/>
                <a:gd name="T85" fmla="*/ 0 h 17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3" name="Freeform 5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0 w 1424"/>
                <a:gd name="T1" fmla="*/ 0 h 1434"/>
                <a:gd name="T2" fmla="*/ 0 w 1424"/>
                <a:gd name="T3" fmla="*/ 0 h 1434"/>
                <a:gd name="T4" fmla="*/ 0 w 1424"/>
                <a:gd name="T5" fmla="*/ 0 h 1434"/>
                <a:gd name="T6" fmla="*/ 0 w 1424"/>
                <a:gd name="T7" fmla="*/ 0 h 1434"/>
                <a:gd name="T8" fmla="*/ 0 w 1424"/>
                <a:gd name="T9" fmla="*/ 0 h 1434"/>
                <a:gd name="T10" fmla="*/ 0 w 1424"/>
                <a:gd name="T11" fmla="*/ 0 h 1434"/>
                <a:gd name="T12" fmla="*/ 0 w 1424"/>
                <a:gd name="T13" fmla="*/ 0 h 1434"/>
                <a:gd name="T14" fmla="*/ 0 w 1424"/>
                <a:gd name="T15" fmla="*/ 0 h 1434"/>
                <a:gd name="T16" fmla="*/ 0 w 1424"/>
                <a:gd name="T17" fmla="*/ 0 h 1434"/>
                <a:gd name="T18" fmla="*/ 0 w 1424"/>
                <a:gd name="T19" fmla="*/ 0 h 1434"/>
                <a:gd name="T20" fmla="*/ 0 w 1424"/>
                <a:gd name="T21" fmla="*/ 0 h 1434"/>
                <a:gd name="T22" fmla="*/ 0 w 1424"/>
                <a:gd name="T23" fmla="*/ 0 h 1434"/>
                <a:gd name="T24" fmla="*/ 0 w 1424"/>
                <a:gd name="T25" fmla="*/ 0 h 1434"/>
                <a:gd name="T26" fmla="*/ 0 w 1424"/>
                <a:gd name="T27" fmla="*/ 0 h 1434"/>
                <a:gd name="T28" fmla="*/ 0 w 1424"/>
                <a:gd name="T29" fmla="*/ 0 h 1434"/>
                <a:gd name="T30" fmla="*/ 0 w 1424"/>
                <a:gd name="T31" fmla="*/ 0 h 1434"/>
                <a:gd name="T32" fmla="*/ 0 w 1424"/>
                <a:gd name="T33" fmla="*/ 0 h 1434"/>
                <a:gd name="T34" fmla="*/ 0 w 1424"/>
                <a:gd name="T35" fmla="*/ 0 h 1434"/>
                <a:gd name="T36" fmla="*/ 0 w 1424"/>
                <a:gd name="T37" fmla="*/ 0 h 1434"/>
                <a:gd name="T38" fmla="*/ 0 w 1424"/>
                <a:gd name="T39" fmla="*/ 0 h 1434"/>
                <a:gd name="T40" fmla="*/ 0 w 1424"/>
                <a:gd name="T41" fmla="*/ 0 h 1434"/>
                <a:gd name="T42" fmla="*/ 0 w 1424"/>
                <a:gd name="T43" fmla="*/ 0 h 1434"/>
                <a:gd name="T44" fmla="*/ 0 w 1424"/>
                <a:gd name="T45" fmla="*/ 0 h 1434"/>
                <a:gd name="T46" fmla="*/ 0 w 1424"/>
                <a:gd name="T47" fmla="*/ 0 h 1434"/>
                <a:gd name="T48" fmla="*/ 0 w 1424"/>
                <a:gd name="T49" fmla="*/ 0 h 1434"/>
                <a:gd name="T50" fmla="*/ 0 w 1424"/>
                <a:gd name="T51" fmla="*/ 0 h 1434"/>
                <a:gd name="T52" fmla="*/ 0 w 1424"/>
                <a:gd name="T53" fmla="*/ 0 h 1434"/>
                <a:gd name="T54" fmla="*/ 0 w 1424"/>
                <a:gd name="T55" fmla="*/ 0 h 1434"/>
                <a:gd name="T56" fmla="*/ 0 w 1424"/>
                <a:gd name="T57" fmla="*/ 0 h 1434"/>
                <a:gd name="T58" fmla="*/ 0 w 1424"/>
                <a:gd name="T59" fmla="*/ 0 h 1434"/>
                <a:gd name="T60" fmla="*/ 0 w 1424"/>
                <a:gd name="T61" fmla="*/ 0 h 1434"/>
                <a:gd name="T62" fmla="*/ 0 w 1424"/>
                <a:gd name="T63" fmla="*/ 0 h 1434"/>
                <a:gd name="T64" fmla="*/ 0 w 1424"/>
                <a:gd name="T65" fmla="*/ 0 h 1434"/>
                <a:gd name="T66" fmla="*/ 0 w 1424"/>
                <a:gd name="T67" fmla="*/ 0 h 1434"/>
                <a:gd name="T68" fmla="*/ 0 w 1424"/>
                <a:gd name="T69" fmla="*/ 0 h 1434"/>
                <a:gd name="T70" fmla="*/ 0 w 1424"/>
                <a:gd name="T71" fmla="*/ 0 h 1434"/>
                <a:gd name="T72" fmla="*/ 0 w 1424"/>
                <a:gd name="T73" fmla="*/ 0 h 1434"/>
                <a:gd name="T74" fmla="*/ 0 w 1424"/>
                <a:gd name="T75" fmla="*/ 0 h 1434"/>
                <a:gd name="T76" fmla="*/ 0 w 1424"/>
                <a:gd name="T77" fmla="*/ 0 h 1434"/>
                <a:gd name="T78" fmla="*/ 0 w 1424"/>
                <a:gd name="T79" fmla="*/ 0 h 1434"/>
                <a:gd name="T80" fmla="*/ 0 w 1424"/>
                <a:gd name="T81" fmla="*/ 0 h 1434"/>
                <a:gd name="T82" fmla="*/ 0 w 1424"/>
                <a:gd name="T83" fmla="*/ 0 h 1434"/>
                <a:gd name="T84" fmla="*/ 0 w 1424"/>
                <a:gd name="T85" fmla="*/ 0 h 1434"/>
                <a:gd name="T86" fmla="*/ 0 w 1424"/>
                <a:gd name="T87" fmla="*/ 0 h 1434"/>
                <a:gd name="T88" fmla="*/ 0 w 1424"/>
                <a:gd name="T89" fmla="*/ 0 h 1434"/>
                <a:gd name="T90" fmla="*/ 0 w 1424"/>
                <a:gd name="T91" fmla="*/ 0 h 1434"/>
                <a:gd name="T92" fmla="*/ 0 w 1424"/>
                <a:gd name="T93" fmla="*/ 0 h 143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4" name="Freeform 6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0 h 405"/>
                <a:gd name="T2" fmla="*/ 0 w 129"/>
                <a:gd name="T3" fmla="*/ 0 h 405"/>
                <a:gd name="T4" fmla="*/ 0 w 129"/>
                <a:gd name="T5" fmla="*/ 0 h 405"/>
                <a:gd name="T6" fmla="*/ 0 w 129"/>
                <a:gd name="T7" fmla="*/ 0 h 405"/>
                <a:gd name="T8" fmla="*/ 0 w 129"/>
                <a:gd name="T9" fmla="*/ 0 h 405"/>
                <a:gd name="T10" fmla="*/ 0 w 129"/>
                <a:gd name="T11" fmla="*/ 0 h 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5" name="Freeform 7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0 w 1346"/>
                <a:gd name="T1" fmla="*/ 0 h 883"/>
                <a:gd name="T2" fmla="*/ 0 w 1346"/>
                <a:gd name="T3" fmla="*/ 0 h 883"/>
                <a:gd name="T4" fmla="*/ 0 w 1346"/>
                <a:gd name="T5" fmla="*/ 0 h 883"/>
                <a:gd name="T6" fmla="*/ 0 w 1346"/>
                <a:gd name="T7" fmla="*/ 0 h 883"/>
                <a:gd name="T8" fmla="*/ 0 w 1346"/>
                <a:gd name="T9" fmla="*/ 0 h 883"/>
                <a:gd name="T10" fmla="*/ 0 w 1346"/>
                <a:gd name="T11" fmla="*/ 0 h 883"/>
                <a:gd name="T12" fmla="*/ 0 w 1346"/>
                <a:gd name="T13" fmla="*/ 0 h 883"/>
                <a:gd name="T14" fmla="*/ 0 w 1346"/>
                <a:gd name="T15" fmla="*/ 0 h 883"/>
                <a:gd name="T16" fmla="*/ 0 w 1346"/>
                <a:gd name="T17" fmla="*/ 0 h 883"/>
                <a:gd name="T18" fmla="*/ 0 w 1346"/>
                <a:gd name="T19" fmla="*/ 0 h 883"/>
                <a:gd name="T20" fmla="*/ 0 w 1346"/>
                <a:gd name="T21" fmla="*/ 0 h 883"/>
                <a:gd name="T22" fmla="*/ 0 w 1346"/>
                <a:gd name="T23" fmla="*/ 0 h 883"/>
                <a:gd name="T24" fmla="*/ 0 w 1346"/>
                <a:gd name="T25" fmla="*/ 0 h 883"/>
                <a:gd name="T26" fmla="*/ 0 w 1346"/>
                <a:gd name="T27" fmla="*/ 0 h 883"/>
                <a:gd name="T28" fmla="*/ 0 w 1346"/>
                <a:gd name="T29" fmla="*/ 0 h 883"/>
                <a:gd name="T30" fmla="*/ 0 w 1346"/>
                <a:gd name="T31" fmla="*/ 0 h 883"/>
                <a:gd name="T32" fmla="*/ 0 w 1346"/>
                <a:gd name="T33" fmla="*/ 0 h 883"/>
                <a:gd name="T34" fmla="*/ 0 w 1346"/>
                <a:gd name="T35" fmla="*/ 0 h 883"/>
                <a:gd name="T36" fmla="*/ 0 w 1346"/>
                <a:gd name="T37" fmla="*/ 0 h 883"/>
                <a:gd name="T38" fmla="*/ 0 w 1346"/>
                <a:gd name="T39" fmla="*/ 0 h 883"/>
                <a:gd name="T40" fmla="*/ 0 w 1346"/>
                <a:gd name="T41" fmla="*/ 0 h 883"/>
                <a:gd name="T42" fmla="*/ 0 w 1346"/>
                <a:gd name="T43" fmla="*/ 0 h 883"/>
                <a:gd name="T44" fmla="*/ 0 w 1346"/>
                <a:gd name="T45" fmla="*/ 0 h 883"/>
                <a:gd name="T46" fmla="*/ 0 w 1346"/>
                <a:gd name="T47" fmla="*/ 0 h 883"/>
                <a:gd name="T48" fmla="*/ 0 w 1346"/>
                <a:gd name="T49" fmla="*/ 0 h 883"/>
                <a:gd name="T50" fmla="*/ 0 w 1346"/>
                <a:gd name="T51" fmla="*/ 0 h 883"/>
                <a:gd name="T52" fmla="*/ 0 w 1346"/>
                <a:gd name="T53" fmla="*/ 0 h 883"/>
                <a:gd name="T54" fmla="*/ 0 w 1346"/>
                <a:gd name="T55" fmla="*/ 0 h 883"/>
                <a:gd name="T56" fmla="*/ 0 w 1346"/>
                <a:gd name="T57" fmla="*/ 0 h 883"/>
                <a:gd name="T58" fmla="*/ 0 w 1346"/>
                <a:gd name="T59" fmla="*/ 0 h 883"/>
                <a:gd name="T60" fmla="*/ 0 w 1346"/>
                <a:gd name="T61" fmla="*/ 0 h 883"/>
                <a:gd name="T62" fmla="*/ 0 w 1346"/>
                <a:gd name="T63" fmla="*/ 0 h 883"/>
                <a:gd name="T64" fmla="*/ 0 w 1346"/>
                <a:gd name="T65" fmla="*/ 0 h 883"/>
                <a:gd name="T66" fmla="*/ 0 w 1346"/>
                <a:gd name="T67" fmla="*/ 0 h 883"/>
                <a:gd name="T68" fmla="*/ 0 w 1346"/>
                <a:gd name="T69" fmla="*/ 0 h 883"/>
                <a:gd name="T70" fmla="*/ 0 w 1346"/>
                <a:gd name="T71" fmla="*/ 0 h 883"/>
                <a:gd name="T72" fmla="*/ 0 w 1346"/>
                <a:gd name="T73" fmla="*/ 0 h 883"/>
                <a:gd name="T74" fmla="*/ 0 w 1346"/>
                <a:gd name="T75" fmla="*/ 0 h 883"/>
                <a:gd name="T76" fmla="*/ 0 w 1346"/>
                <a:gd name="T77" fmla="*/ 0 h 883"/>
                <a:gd name="T78" fmla="*/ 0 w 1346"/>
                <a:gd name="T79" fmla="*/ 0 h 883"/>
                <a:gd name="T80" fmla="*/ 0 w 1346"/>
                <a:gd name="T81" fmla="*/ 0 h 883"/>
                <a:gd name="T82" fmla="*/ 0 w 1346"/>
                <a:gd name="T83" fmla="*/ 0 h 883"/>
                <a:gd name="T84" fmla="*/ 0 w 1346"/>
                <a:gd name="T85" fmla="*/ 0 h 883"/>
                <a:gd name="T86" fmla="*/ 0 w 1346"/>
                <a:gd name="T87" fmla="*/ 0 h 883"/>
                <a:gd name="T88" fmla="*/ 0 w 1346"/>
                <a:gd name="T89" fmla="*/ 0 h 883"/>
                <a:gd name="T90" fmla="*/ 0 w 1346"/>
                <a:gd name="T91" fmla="*/ 0 h 883"/>
                <a:gd name="T92" fmla="*/ 0 w 1346"/>
                <a:gd name="T93" fmla="*/ 0 h 883"/>
                <a:gd name="T94" fmla="*/ 0 w 1346"/>
                <a:gd name="T95" fmla="*/ 0 h 883"/>
                <a:gd name="T96" fmla="*/ 0 w 1346"/>
                <a:gd name="T97" fmla="*/ 0 h 883"/>
                <a:gd name="T98" fmla="*/ 0 w 1346"/>
                <a:gd name="T99" fmla="*/ 0 h 883"/>
                <a:gd name="T100" fmla="*/ 0 w 1346"/>
                <a:gd name="T101" fmla="*/ 0 h 883"/>
                <a:gd name="T102" fmla="*/ 0 w 1346"/>
                <a:gd name="T103" fmla="*/ 0 h 883"/>
                <a:gd name="T104" fmla="*/ 0 w 1346"/>
                <a:gd name="T105" fmla="*/ 0 h 883"/>
                <a:gd name="T106" fmla="*/ 0 w 1346"/>
                <a:gd name="T107" fmla="*/ 0 h 883"/>
                <a:gd name="T108" fmla="*/ 0 w 1346"/>
                <a:gd name="T109" fmla="*/ 0 h 883"/>
                <a:gd name="T110" fmla="*/ 0 w 1346"/>
                <a:gd name="T111" fmla="*/ 0 h 883"/>
                <a:gd name="T112" fmla="*/ 0 w 1346"/>
                <a:gd name="T113" fmla="*/ 0 h 883"/>
                <a:gd name="T114" fmla="*/ 0 w 1346"/>
                <a:gd name="T115" fmla="*/ 0 h 883"/>
                <a:gd name="T116" fmla="*/ 0 w 1346"/>
                <a:gd name="T117" fmla="*/ 0 h 8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6" name="Freeform 8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0 w 1343"/>
                <a:gd name="T1" fmla="*/ 0 h 665"/>
                <a:gd name="T2" fmla="*/ 0 w 1343"/>
                <a:gd name="T3" fmla="*/ 0 h 665"/>
                <a:gd name="T4" fmla="*/ 0 w 1343"/>
                <a:gd name="T5" fmla="*/ 0 h 665"/>
                <a:gd name="T6" fmla="*/ 0 w 1343"/>
                <a:gd name="T7" fmla="*/ 0 h 665"/>
                <a:gd name="T8" fmla="*/ 0 w 1343"/>
                <a:gd name="T9" fmla="*/ 0 h 665"/>
                <a:gd name="T10" fmla="*/ 0 w 1343"/>
                <a:gd name="T11" fmla="*/ 0 h 665"/>
                <a:gd name="T12" fmla="*/ 0 w 1343"/>
                <a:gd name="T13" fmla="*/ 0 h 665"/>
                <a:gd name="T14" fmla="*/ 0 w 1343"/>
                <a:gd name="T15" fmla="*/ 0 h 665"/>
                <a:gd name="T16" fmla="*/ 0 w 1343"/>
                <a:gd name="T17" fmla="*/ 0 h 665"/>
                <a:gd name="T18" fmla="*/ 0 w 1343"/>
                <a:gd name="T19" fmla="*/ 0 h 665"/>
                <a:gd name="T20" fmla="*/ 0 w 1343"/>
                <a:gd name="T21" fmla="*/ 0 h 665"/>
                <a:gd name="T22" fmla="*/ 0 w 1343"/>
                <a:gd name="T23" fmla="*/ 0 h 665"/>
                <a:gd name="T24" fmla="*/ 0 w 1343"/>
                <a:gd name="T25" fmla="*/ 0 h 665"/>
                <a:gd name="T26" fmla="*/ 0 w 1343"/>
                <a:gd name="T27" fmla="*/ 0 h 665"/>
                <a:gd name="T28" fmla="*/ 0 w 1343"/>
                <a:gd name="T29" fmla="*/ 0 h 665"/>
                <a:gd name="T30" fmla="*/ 0 w 1343"/>
                <a:gd name="T31" fmla="*/ 0 h 665"/>
                <a:gd name="T32" fmla="*/ 0 w 1343"/>
                <a:gd name="T33" fmla="*/ 0 h 665"/>
                <a:gd name="T34" fmla="*/ 0 w 1343"/>
                <a:gd name="T35" fmla="*/ 0 h 665"/>
                <a:gd name="T36" fmla="*/ 0 w 1343"/>
                <a:gd name="T37" fmla="*/ 0 h 665"/>
                <a:gd name="T38" fmla="*/ 0 w 1343"/>
                <a:gd name="T39" fmla="*/ 0 h 665"/>
                <a:gd name="T40" fmla="*/ 0 w 1343"/>
                <a:gd name="T41" fmla="*/ 0 h 665"/>
                <a:gd name="T42" fmla="*/ 0 w 1343"/>
                <a:gd name="T43" fmla="*/ 0 h 665"/>
                <a:gd name="T44" fmla="*/ 0 w 1343"/>
                <a:gd name="T45" fmla="*/ 0 h 665"/>
                <a:gd name="T46" fmla="*/ 0 w 1343"/>
                <a:gd name="T47" fmla="*/ 0 h 665"/>
                <a:gd name="T48" fmla="*/ 0 w 1343"/>
                <a:gd name="T49" fmla="*/ 0 h 665"/>
                <a:gd name="T50" fmla="*/ 0 w 1343"/>
                <a:gd name="T51" fmla="*/ 0 h 665"/>
                <a:gd name="T52" fmla="*/ 0 w 1343"/>
                <a:gd name="T53" fmla="*/ 0 h 665"/>
                <a:gd name="T54" fmla="*/ 0 w 1343"/>
                <a:gd name="T55" fmla="*/ 0 h 665"/>
                <a:gd name="T56" fmla="*/ 0 w 1343"/>
                <a:gd name="T57" fmla="*/ 0 h 665"/>
                <a:gd name="T58" fmla="*/ 0 w 1343"/>
                <a:gd name="T59" fmla="*/ 0 h 665"/>
                <a:gd name="T60" fmla="*/ 0 w 1343"/>
                <a:gd name="T61" fmla="*/ 0 h 665"/>
                <a:gd name="T62" fmla="*/ 0 w 1343"/>
                <a:gd name="T63" fmla="*/ 0 h 665"/>
                <a:gd name="T64" fmla="*/ 0 w 1343"/>
                <a:gd name="T65" fmla="*/ 0 h 665"/>
                <a:gd name="T66" fmla="*/ 0 w 1343"/>
                <a:gd name="T67" fmla="*/ 0 h 665"/>
                <a:gd name="T68" fmla="*/ 0 w 1343"/>
                <a:gd name="T69" fmla="*/ 0 h 665"/>
                <a:gd name="T70" fmla="*/ 0 w 1343"/>
                <a:gd name="T71" fmla="*/ 0 h 665"/>
                <a:gd name="T72" fmla="*/ 0 w 1343"/>
                <a:gd name="T73" fmla="*/ 0 h 665"/>
                <a:gd name="T74" fmla="*/ 0 w 1343"/>
                <a:gd name="T75" fmla="*/ 0 h 665"/>
                <a:gd name="T76" fmla="*/ 0 w 1343"/>
                <a:gd name="T77" fmla="*/ 0 h 665"/>
                <a:gd name="T78" fmla="*/ 0 w 1343"/>
                <a:gd name="T79" fmla="*/ 0 h 665"/>
                <a:gd name="T80" fmla="*/ 0 w 1343"/>
                <a:gd name="T81" fmla="*/ 0 h 665"/>
                <a:gd name="T82" fmla="*/ 0 w 1343"/>
                <a:gd name="T83" fmla="*/ 0 h 665"/>
                <a:gd name="T84" fmla="*/ 0 w 1343"/>
                <a:gd name="T85" fmla="*/ 0 h 665"/>
                <a:gd name="T86" fmla="*/ 0 w 1343"/>
                <a:gd name="T87" fmla="*/ 0 h 6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7" name="Freeform 9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0 w 1022"/>
                <a:gd name="T1" fmla="*/ 0 h 1494"/>
                <a:gd name="T2" fmla="*/ 0 w 1022"/>
                <a:gd name="T3" fmla="*/ 0 h 1494"/>
                <a:gd name="T4" fmla="*/ 0 w 1022"/>
                <a:gd name="T5" fmla="*/ 0 h 1494"/>
                <a:gd name="T6" fmla="*/ 0 w 1022"/>
                <a:gd name="T7" fmla="*/ 0 h 1494"/>
                <a:gd name="T8" fmla="*/ 0 w 1022"/>
                <a:gd name="T9" fmla="*/ 0 h 1494"/>
                <a:gd name="T10" fmla="*/ 0 w 1022"/>
                <a:gd name="T11" fmla="*/ 0 h 1494"/>
                <a:gd name="T12" fmla="*/ 0 w 1022"/>
                <a:gd name="T13" fmla="*/ 0 h 1494"/>
                <a:gd name="T14" fmla="*/ 0 w 1022"/>
                <a:gd name="T15" fmla="*/ 0 h 1494"/>
                <a:gd name="T16" fmla="*/ 0 w 1022"/>
                <a:gd name="T17" fmla="*/ 0 h 1494"/>
                <a:gd name="T18" fmla="*/ 0 w 1022"/>
                <a:gd name="T19" fmla="*/ 0 h 1494"/>
                <a:gd name="T20" fmla="*/ 0 w 1022"/>
                <a:gd name="T21" fmla="*/ 0 h 1494"/>
                <a:gd name="T22" fmla="*/ 0 w 1022"/>
                <a:gd name="T23" fmla="*/ 0 h 1494"/>
                <a:gd name="T24" fmla="*/ 0 w 1022"/>
                <a:gd name="T25" fmla="*/ 0 h 1494"/>
                <a:gd name="T26" fmla="*/ 0 w 1022"/>
                <a:gd name="T27" fmla="*/ 0 h 1494"/>
                <a:gd name="T28" fmla="*/ 0 w 1022"/>
                <a:gd name="T29" fmla="*/ 0 h 1494"/>
                <a:gd name="T30" fmla="*/ 0 w 1022"/>
                <a:gd name="T31" fmla="*/ 0 h 1494"/>
                <a:gd name="T32" fmla="*/ 0 w 1022"/>
                <a:gd name="T33" fmla="*/ 0 h 1494"/>
                <a:gd name="T34" fmla="*/ 0 w 1022"/>
                <a:gd name="T35" fmla="*/ 0 h 1494"/>
                <a:gd name="T36" fmla="*/ 0 w 1022"/>
                <a:gd name="T37" fmla="*/ 0 h 1494"/>
                <a:gd name="T38" fmla="*/ 0 w 1022"/>
                <a:gd name="T39" fmla="*/ 0 h 1494"/>
                <a:gd name="T40" fmla="*/ 0 w 1022"/>
                <a:gd name="T41" fmla="*/ 0 h 1494"/>
                <a:gd name="T42" fmla="*/ 0 w 1022"/>
                <a:gd name="T43" fmla="*/ 0 h 1494"/>
                <a:gd name="T44" fmla="*/ 0 w 1022"/>
                <a:gd name="T45" fmla="*/ 0 h 1494"/>
                <a:gd name="T46" fmla="*/ 0 w 1022"/>
                <a:gd name="T47" fmla="*/ 0 h 1494"/>
                <a:gd name="T48" fmla="*/ 0 w 1022"/>
                <a:gd name="T49" fmla="*/ 0 h 1494"/>
                <a:gd name="T50" fmla="*/ 0 w 1022"/>
                <a:gd name="T51" fmla="*/ 0 h 1494"/>
                <a:gd name="T52" fmla="*/ 0 w 1022"/>
                <a:gd name="T53" fmla="*/ 0 h 1494"/>
                <a:gd name="T54" fmla="*/ 0 w 1022"/>
                <a:gd name="T55" fmla="*/ 0 h 1494"/>
                <a:gd name="T56" fmla="*/ 0 w 1022"/>
                <a:gd name="T57" fmla="*/ 0 h 1494"/>
                <a:gd name="T58" fmla="*/ 0 w 1022"/>
                <a:gd name="T59" fmla="*/ 0 h 1494"/>
                <a:gd name="T60" fmla="*/ 0 w 1022"/>
                <a:gd name="T61" fmla="*/ 0 h 1494"/>
                <a:gd name="T62" fmla="*/ 0 w 1022"/>
                <a:gd name="T63" fmla="*/ 0 h 1494"/>
                <a:gd name="T64" fmla="*/ 0 w 1022"/>
                <a:gd name="T65" fmla="*/ 0 h 1494"/>
                <a:gd name="T66" fmla="*/ 0 w 1022"/>
                <a:gd name="T67" fmla="*/ 0 h 1494"/>
                <a:gd name="T68" fmla="*/ 0 w 1022"/>
                <a:gd name="T69" fmla="*/ 0 h 1494"/>
                <a:gd name="T70" fmla="*/ 0 w 1022"/>
                <a:gd name="T71" fmla="*/ 0 h 1494"/>
                <a:gd name="T72" fmla="*/ 0 w 1022"/>
                <a:gd name="T73" fmla="*/ 0 h 1494"/>
                <a:gd name="T74" fmla="*/ 0 w 1022"/>
                <a:gd name="T75" fmla="*/ 0 h 1494"/>
                <a:gd name="T76" fmla="*/ 0 w 1022"/>
                <a:gd name="T77" fmla="*/ 0 h 1494"/>
                <a:gd name="T78" fmla="*/ 0 w 1022"/>
                <a:gd name="T79" fmla="*/ 0 h 1494"/>
                <a:gd name="T80" fmla="*/ 0 w 1022"/>
                <a:gd name="T81" fmla="*/ 0 h 1494"/>
                <a:gd name="T82" fmla="*/ 0 w 1022"/>
                <a:gd name="T83" fmla="*/ 0 h 1494"/>
                <a:gd name="T84" fmla="*/ 0 w 1022"/>
                <a:gd name="T85" fmla="*/ 0 h 1494"/>
                <a:gd name="T86" fmla="*/ 0 w 1022"/>
                <a:gd name="T87" fmla="*/ 0 h 1494"/>
                <a:gd name="T88" fmla="*/ 0 w 1022"/>
                <a:gd name="T89" fmla="*/ 0 h 1494"/>
                <a:gd name="T90" fmla="*/ 0 w 1022"/>
                <a:gd name="T91" fmla="*/ 0 h 1494"/>
                <a:gd name="T92" fmla="*/ 0 w 1022"/>
                <a:gd name="T93" fmla="*/ 0 h 1494"/>
                <a:gd name="T94" fmla="*/ 0 w 1022"/>
                <a:gd name="T95" fmla="*/ 0 h 1494"/>
                <a:gd name="T96" fmla="*/ 0 w 1022"/>
                <a:gd name="T97" fmla="*/ 0 h 1494"/>
                <a:gd name="T98" fmla="*/ 0 w 1022"/>
                <a:gd name="T99" fmla="*/ 0 h 1494"/>
                <a:gd name="T100" fmla="*/ 0 w 1022"/>
                <a:gd name="T101" fmla="*/ 0 h 1494"/>
                <a:gd name="T102" fmla="*/ 0 w 1022"/>
                <a:gd name="T103" fmla="*/ 0 h 1494"/>
                <a:gd name="T104" fmla="*/ 0 w 1022"/>
                <a:gd name="T105" fmla="*/ 0 h 1494"/>
                <a:gd name="T106" fmla="*/ 0 w 1022"/>
                <a:gd name="T107" fmla="*/ 0 h 1494"/>
                <a:gd name="T108" fmla="*/ 0 w 1022"/>
                <a:gd name="T109" fmla="*/ 0 h 1494"/>
                <a:gd name="T110" fmla="*/ 0 w 1022"/>
                <a:gd name="T111" fmla="*/ 0 h 1494"/>
                <a:gd name="T112" fmla="*/ 0 w 1022"/>
                <a:gd name="T113" fmla="*/ 0 h 1494"/>
                <a:gd name="T114" fmla="*/ 0 w 1022"/>
                <a:gd name="T115" fmla="*/ 0 h 1494"/>
                <a:gd name="T116" fmla="*/ 0 w 1022"/>
                <a:gd name="T117" fmla="*/ 0 h 1494"/>
                <a:gd name="T118" fmla="*/ 0 w 1022"/>
                <a:gd name="T119" fmla="*/ 0 h 1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8" name="Freeform 10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0 w 900"/>
                <a:gd name="T1" fmla="*/ 0 h 1385"/>
                <a:gd name="T2" fmla="*/ 0 w 900"/>
                <a:gd name="T3" fmla="*/ 0 h 1385"/>
                <a:gd name="T4" fmla="*/ 0 w 900"/>
                <a:gd name="T5" fmla="*/ 0 h 1385"/>
                <a:gd name="T6" fmla="*/ 0 w 900"/>
                <a:gd name="T7" fmla="*/ 0 h 1385"/>
                <a:gd name="T8" fmla="*/ 0 w 900"/>
                <a:gd name="T9" fmla="*/ 0 h 1385"/>
                <a:gd name="T10" fmla="*/ 0 w 900"/>
                <a:gd name="T11" fmla="*/ 0 h 1385"/>
                <a:gd name="T12" fmla="*/ 0 w 900"/>
                <a:gd name="T13" fmla="*/ 0 h 1385"/>
                <a:gd name="T14" fmla="*/ 0 w 900"/>
                <a:gd name="T15" fmla="*/ 0 h 1385"/>
                <a:gd name="T16" fmla="*/ 0 w 900"/>
                <a:gd name="T17" fmla="*/ 0 h 1385"/>
                <a:gd name="T18" fmla="*/ 0 w 900"/>
                <a:gd name="T19" fmla="*/ 0 h 1385"/>
                <a:gd name="T20" fmla="*/ 0 w 900"/>
                <a:gd name="T21" fmla="*/ 0 h 1385"/>
                <a:gd name="T22" fmla="*/ 0 w 900"/>
                <a:gd name="T23" fmla="*/ 0 h 1385"/>
                <a:gd name="T24" fmla="*/ 0 w 900"/>
                <a:gd name="T25" fmla="*/ 0 h 1385"/>
                <a:gd name="T26" fmla="*/ 0 w 900"/>
                <a:gd name="T27" fmla="*/ 0 h 1385"/>
                <a:gd name="T28" fmla="*/ 0 w 900"/>
                <a:gd name="T29" fmla="*/ 0 h 1385"/>
                <a:gd name="T30" fmla="*/ 0 w 900"/>
                <a:gd name="T31" fmla="*/ 0 h 1385"/>
                <a:gd name="T32" fmla="*/ 0 w 900"/>
                <a:gd name="T33" fmla="*/ 0 h 1385"/>
                <a:gd name="T34" fmla="*/ 0 w 900"/>
                <a:gd name="T35" fmla="*/ 0 h 1385"/>
                <a:gd name="T36" fmla="*/ 0 w 900"/>
                <a:gd name="T37" fmla="*/ 0 h 1385"/>
                <a:gd name="T38" fmla="*/ 0 w 900"/>
                <a:gd name="T39" fmla="*/ 0 h 1385"/>
                <a:gd name="T40" fmla="*/ 0 w 900"/>
                <a:gd name="T41" fmla="*/ 0 h 1385"/>
                <a:gd name="T42" fmla="*/ 0 w 900"/>
                <a:gd name="T43" fmla="*/ 0 h 1385"/>
                <a:gd name="T44" fmla="*/ 0 w 900"/>
                <a:gd name="T45" fmla="*/ 0 h 1385"/>
                <a:gd name="T46" fmla="*/ 0 w 900"/>
                <a:gd name="T47" fmla="*/ 0 h 1385"/>
                <a:gd name="T48" fmla="*/ 0 w 900"/>
                <a:gd name="T49" fmla="*/ 0 h 1385"/>
                <a:gd name="T50" fmla="*/ 0 w 900"/>
                <a:gd name="T51" fmla="*/ 0 h 1385"/>
                <a:gd name="T52" fmla="*/ 0 w 900"/>
                <a:gd name="T53" fmla="*/ 0 h 1385"/>
                <a:gd name="T54" fmla="*/ 0 w 900"/>
                <a:gd name="T55" fmla="*/ 0 h 1385"/>
                <a:gd name="T56" fmla="*/ 0 w 900"/>
                <a:gd name="T57" fmla="*/ 0 h 1385"/>
                <a:gd name="T58" fmla="*/ 0 w 900"/>
                <a:gd name="T59" fmla="*/ 0 h 1385"/>
                <a:gd name="T60" fmla="*/ 0 w 900"/>
                <a:gd name="T61" fmla="*/ 0 h 1385"/>
                <a:gd name="T62" fmla="*/ 0 w 900"/>
                <a:gd name="T63" fmla="*/ 0 h 1385"/>
                <a:gd name="T64" fmla="*/ 0 w 900"/>
                <a:gd name="T65" fmla="*/ 0 h 1385"/>
                <a:gd name="T66" fmla="*/ 0 w 900"/>
                <a:gd name="T67" fmla="*/ 0 h 1385"/>
                <a:gd name="T68" fmla="*/ 0 w 900"/>
                <a:gd name="T69" fmla="*/ 0 h 1385"/>
                <a:gd name="T70" fmla="*/ 0 w 900"/>
                <a:gd name="T71" fmla="*/ 0 h 1385"/>
                <a:gd name="T72" fmla="*/ 0 w 900"/>
                <a:gd name="T73" fmla="*/ 0 h 1385"/>
                <a:gd name="T74" fmla="*/ 0 w 900"/>
                <a:gd name="T75" fmla="*/ 0 h 1385"/>
                <a:gd name="T76" fmla="*/ 0 w 900"/>
                <a:gd name="T77" fmla="*/ 0 h 1385"/>
                <a:gd name="T78" fmla="*/ 0 w 900"/>
                <a:gd name="T79" fmla="*/ 0 h 1385"/>
                <a:gd name="T80" fmla="*/ 0 w 900"/>
                <a:gd name="T81" fmla="*/ 0 h 1385"/>
                <a:gd name="T82" fmla="*/ 0 w 900"/>
                <a:gd name="T83" fmla="*/ 0 h 1385"/>
                <a:gd name="T84" fmla="*/ 0 w 900"/>
                <a:gd name="T85" fmla="*/ 0 h 1385"/>
                <a:gd name="T86" fmla="*/ 0 w 900"/>
                <a:gd name="T87" fmla="*/ 0 h 1385"/>
                <a:gd name="T88" fmla="*/ 0 w 900"/>
                <a:gd name="T89" fmla="*/ 0 h 1385"/>
                <a:gd name="T90" fmla="*/ 0 w 900"/>
                <a:gd name="T91" fmla="*/ 0 h 1385"/>
                <a:gd name="T92" fmla="*/ 0 w 900"/>
                <a:gd name="T93" fmla="*/ 0 h 1385"/>
                <a:gd name="T94" fmla="*/ 0 w 900"/>
                <a:gd name="T95" fmla="*/ 0 h 1385"/>
                <a:gd name="T96" fmla="*/ 0 w 900"/>
                <a:gd name="T97" fmla="*/ 0 h 1385"/>
                <a:gd name="T98" fmla="*/ 0 w 900"/>
                <a:gd name="T99" fmla="*/ 0 h 1385"/>
                <a:gd name="T100" fmla="*/ 0 w 900"/>
                <a:gd name="T101" fmla="*/ 0 h 1385"/>
                <a:gd name="T102" fmla="*/ 0 w 900"/>
                <a:gd name="T103" fmla="*/ 0 h 1385"/>
                <a:gd name="T104" fmla="*/ 0 w 900"/>
                <a:gd name="T105" fmla="*/ 0 h 1385"/>
                <a:gd name="T106" fmla="*/ 0 w 900"/>
                <a:gd name="T107" fmla="*/ 0 h 1385"/>
                <a:gd name="T108" fmla="*/ 0 w 900"/>
                <a:gd name="T109" fmla="*/ 0 h 1385"/>
                <a:gd name="T110" fmla="*/ 0 w 900"/>
                <a:gd name="T111" fmla="*/ 0 h 1385"/>
                <a:gd name="T112" fmla="*/ 0 w 900"/>
                <a:gd name="T113" fmla="*/ 0 h 1385"/>
                <a:gd name="T114" fmla="*/ 0 w 900"/>
                <a:gd name="T115" fmla="*/ 0 h 1385"/>
                <a:gd name="T116" fmla="*/ 0 w 900"/>
                <a:gd name="T117" fmla="*/ 0 h 1385"/>
                <a:gd name="T118" fmla="*/ 0 w 900"/>
                <a:gd name="T119" fmla="*/ 0 h 1385"/>
                <a:gd name="T120" fmla="*/ 0 w 900"/>
                <a:gd name="T121" fmla="*/ 0 h 1385"/>
                <a:gd name="T122" fmla="*/ 0 w 900"/>
                <a:gd name="T123" fmla="*/ 0 h 1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9" name="Freeform 11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0 w 900"/>
                <a:gd name="T1" fmla="*/ 0 h 493"/>
                <a:gd name="T2" fmla="*/ 0 w 900"/>
                <a:gd name="T3" fmla="*/ 0 h 493"/>
                <a:gd name="T4" fmla="*/ 0 w 900"/>
                <a:gd name="T5" fmla="*/ 0 h 493"/>
                <a:gd name="T6" fmla="*/ 0 w 900"/>
                <a:gd name="T7" fmla="*/ 0 h 493"/>
                <a:gd name="T8" fmla="*/ 0 w 900"/>
                <a:gd name="T9" fmla="*/ 0 h 493"/>
                <a:gd name="T10" fmla="*/ 0 w 900"/>
                <a:gd name="T11" fmla="*/ 0 h 493"/>
                <a:gd name="T12" fmla="*/ 0 w 900"/>
                <a:gd name="T13" fmla="*/ 0 h 493"/>
                <a:gd name="T14" fmla="*/ 0 w 900"/>
                <a:gd name="T15" fmla="*/ 0 h 493"/>
                <a:gd name="T16" fmla="*/ 0 w 900"/>
                <a:gd name="T17" fmla="*/ 0 h 493"/>
                <a:gd name="T18" fmla="*/ 0 w 900"/>
                <a:gd name="T19" fmla="*/ 0 h 493"/>
                <a:gd name="T20" fmla="*/ 0 w 900"/>
                <a:gd name="T21" fmla="*/ 0 h 493"/>
                <a:gd name="T22" fmla="*/ 0 w 900"/>
                <a:gd name="T23" fmla="*/ 0 h 493"/>
                <a:gd name="T24" fmla="*/ 0 w 900"/>
                <a:gd name="T25" fmla="*/ 0 h 493"/>
                <a:gd name="T26" fmla="*/ 0 w 900"/>
                <a:gd name="T27" fmla="*/ 0 h 493"/>
                <a:gd name="T28" fmla="*/ 0 w 900"/>
                <a:gd name="T29" fmla="*/ 0 h 493"/>
                <a:gd name="T30" fmla="*/ 0 w 900"/>
                <a:gd name="T31" fmla="*/ 0 h 493"/>
                <a:gd name="T32" fmla="*/ 0 w 900"/>
                <a:gd name="T33" fmla="*/ 0 h 493"/>
                <a:gd name="T34" fmla="*/ 0 w 900"/>
                <a:gd name="T35" fmla="*/ 0 h 493"/>
                <a:gd name="T36" fmla="*/ 0 w 900"/>
                <a:gd name="T37" fmla="*/ 0 h 493"/>
                <a:gd name="T38" fmla="*/ 0 w 900"/>
                <a:gd name="T39" fmla="*/ 0 h 493"/>
                <a:gd name="T40" fmla="*/ 0 w 900"/>
                <a:gd name="T41" fmla="*/ 0 h 493"/>
                <a:gd name="T42" fmla="*/ 0 w 900"/>
                <a:gd name="T43" fmla="*/ 0 h 493"/>
                <a:gd name="T44" fmla="*/ 0 w 900"/>
                <a:gd name="T45" fmla="*/ 0 h 493"/>
                <a:gd name="T46" fmla="*/ 0 w 900"/>
                <a:gd name="T47" fmla="*/ 0 h 493"/>
                <a:gd name="T48" fmla="*/ 0 w 900"/>
                <a:gd name="T49" fmla="*/ 0 h 493"/>
                <a:gd name="T50" fmla="*/ 0 w 900"/>
                <a:gd name="T51" fmla="*/ 0 h 493"/>
                <a:gd name="T52" fmla="*/ 0 w 900"/>
                <a:gd name="T53" fmla="*/ 0 h 493"/>
                <a:gd name="T54" fmla="*/ 0 w 900"/>
                <a:gd name="T55" fmla="*/ 0 h 493"/>
                <a:gd name="T56" fmla="*/ 0 w 900"/>
                <a:gd name="T57" fmla="*/ 0 h 493"/>
                <a:gd name="T58" fmla="*/ 0 w 900"/>
                <a:gd name="T59" fmla="*/ 0 h 493"/>
                <a:gd name="T60" fmla="*/ 0 w 900"/>
                <a:gd name="T61" fmla="*/ 0 h 493"/>
                <a:gd name="T62" fmla="*/ 0 w 900"/>
                <a:gd name="T63" fmla="*/ 0 h 493"/>
                <a:gd name="T64" fmla="*/ 0 w 900"/>
                <a:gd name="T65" fmla="*/ 0 h 493"/>
                <a:gd name="T66" fmla="*/ 0 w 900"/>
                <a:gd name="T67" fmla="*/ 0 h 493"/>
                <a:gd name="T68" fmla="*/ 0 w 900"/>
                <a:gd name="T69" fmla="*/ 0 h 493"/>
                <a:gd name="T70" fmla="*/ 0 w 900"/>
                <a:gd name="T71" fmla="*/ 0 h 493"/>
                <a:gd name="T72" fmla="*/ 0 w 900"/>
                <a:gd name="T73" fmla="*/ 0 h 493"/>
                <a:gd name="T74" fmla="*/ 0 w 900"/>
                <a:gd name="T75" fmla="*/ 0 h 493"/>
                <a:gd name="T76" fmla="*/ 0 w 900"/>
                <a:gd name="T77" fmla="*/ 0 h 493"/>
                <a:gd name="T78" fmla="*/ 0 w 900"/>
                <a:gd name="T79" fmla="*/ 0 h 493"/>
                <a:gd name="T80" fmla="*/ 0 w 900"/>
                <a:gd name="T81" fmla="*/ 0 h 493"/>
                <a:gd name="T82" fmla="*/ 0 w 900"/>
                <a:gd name="T83" fmla="*/ 0 h 493"/>
                <a:gd name="T84" fmla="*/ 0 w 900"/>
                <a:gd name="T85" fmla="*/ 0 h 493"/>
                <a:gd name="T86" fmla="*/ 0 w 900"/>
                <a:gd name="T87" fmla="*/ 0 h 493"/>
                <a:gd name="T88" fmla="*/ 0 w 900"/>
                <a:gd name="T89" fmla="*/ 0 h 493"/>
                <a:gd name="T90" fmla="*/ 0 w 900"/>
                <a:gd name="T91" fmla="*/ 0 h 493"/>
                <a:gd name="T92" fmla="*/ 0 w 900"/>
                <a:gd name="T93" fmla="*/ 0 h 493"/>
                <a:gd name="T94" fmla="*/ 0 w 900"/>
                <a:gd name="T95" fmla="*/ 0 h 493"/>
                <a:gd name="T96" fmla="*/ 0 w 900"/>
                <a:gd name="T97" fmla="*/ 0 h 493"/>
                <a:gd name="T98" fmla="*/ 0 w 900"/>
                <a:gd name="T99" fmla="*/ 0 h 493"/>
                <a:gd name="T100" fmla="*/ 0 w 900"/>
                <a:gd name="T101" fmla="*/ 0 h 493"/>
                <a:gd name="T102" fmla="*/ 0 w 900"/>
                <a:gd name="T103" fmla="*/ 0 h 493"/>
                <a:gd name="T104" fmla="*/ 0 w 900"/>
                <a:gd name="T105" fmla="*/ 0 h 493"/>
                <a:gd name="T106" fmla="*/ 0 w 900"/>
                <a:gd name="T107" fmla="*/ 0 h 493"/>
                <a:gd name="T108" fmla="*/ 0 w 900"/>
                <a:gd name="T109" fmla="*/ 0 h 493"/>
                <a:gd name="T110" fmla="*/ 0 w 900"/>
                <a:gd name="T111" fmla="*/ 0 h 493"/>
                <a:gd name="T112" fmla="*/ 0 w 900"/>
                <a:gd name="T113" fmla="*/ 0 h 493"/>
                <a:gd name="T114" fmla="*/ 0 w 900"/>
                <a:gd name="T115" fmla="*/ 0 h 493"/>
                <a:gd name="T116" fmla="*/ 0 w 900"/>
                <a:gd name="T117" fmla="*/ 0 h 493"/>
                <a:gd name="T118" fmla="*/ 0 w 900"/>
                <a:gd name="T119" fmla="*/ 0 h 493"/>
                <a:gd name="T120" fmla="*/ 0 w 900"/>
                <a:gd name="T121" fmla="*/ 0 h 493"/>
                <a:gd name="T122" fmla="*/ 0 w 900"/>
                <a:gd name="T123" fmla="*/ 0 h 493"/>
                <a:gd name="T124" fmla="*/ 0 w 900"/>
                <a:gd name="T125" fmla="*/ 0 h 4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70" name="Freeform 12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0 w 487"/>
                <a:gd name="T1" fmla="*/ 0 h 416"/>
                <a:gd name="T2" fmla="*/ 0 w 487"/>
                <a:gd name="T3" fmla="*/ 0 h 416"/>
                <a:gd name="T4" fmla="*/ 0 w 487"/>
                <a:gd name="T5" fmla="*/ 0 h 416"/>
                <a:gd name="T6" fmla="*/ 0 w 487"/>
                <a:gd name="T7" fmla="*/ 0 h 416"/>
                <a:gd name="T8" fmla="*/ 0 w 487"/>
                <a:gd name="T9" fmla="*/ 0 h 416"/>
                <a:gd name="T10" fmla="*/ 0 w 487"/>
                <a:gd name="T11" fmla="*/ 0 h 416"/>
                <a:gd name="T12" fmla="*/ 0 w 487"/>
                <a:gd name="T13" fmla="*/ 0 h 416"/>
                <a:gd name="T14" fmla="*/ 0 w 487"/>
                <a:gd name="T15" fmla="*/ 0 h 416"/>
                <a:gd name="T16" fmla="*/ 0 w 487"/>
                <a:gd name="T17" fmla="*/ 0 h 416"/>
                <a:gd name="T18" fmla="*/ 0 w 487"/>
                <a:gd name="T19" fmla="*/ 0 h 416"/>
                <a:gd name="T20" fmla="*/ 0 w 487"/>
                <a:gd name="T21" fmla="*/ 0 h 416"/>
                <a:gd name="T22" fmla="*/ 0 w 487"/>
                <a:gd name="T23" fmla="*/ 0 h 416"/>
                <a:gd name="T24" fmla="*/ 0 w 487"/>
                <a:gd name="T25" fmla="*/ 0 h 416"/>
                <a:gd name="T26" fmla="*/ 0 w 487"/>
                <a:gd name="T27" fmla="*/ 0 h 416"/>
                <a:gd name="T28" fmla="*/ 0 w 487"/>
                <a:gd name="T29" fmla="*/ 0 h 416"/>
                <a:gd name="T30" fmla="*/ 0 w 487"/>
                <a:gd name="T31" fmla="*/ 0 h 416"/>
                <a:gd name="T32" fmla="*/ 0 w 487"/>
                <a:gd name="T33" fmla="*/ 0 h 416"/>
                <a:gd name="T34" fmla="*/ 0 w 487"/>
                <a:gd name="T35" fmla="*/ 0 h 416"/>
                <a:gd name="T36" fmla="*/ 0 w 487"/>
                <a:gd name="T37" fmla="*/ 0 h 416"/>
                <a:gd name="T38" fmla="*/ 0 w 487"/>
                <a:gd name="T39" fmla="*/ 0 h 416"/>
                <a:gd name="T40" fmla="*/ 0 w 487"/>
                <a:gd name="T41" fmla="*/ 0 h 416"/>
                <a:gd name="T42" fmla="*/ 0 w 487"/>
                <a:gd name="T43" fmla="*/ 0 h 416"/>
                <a:gd name="T44" fmla="*/ 0 w 487"/>
                <a:gd name="T45" fmla="*/ 0 h 416"/>
                <a:gd name="T46" fmla="*/ 0 w 487"/>
                <a:gd name="T47" fmla="*/ 0 h 416"/>
                <a:gd name="T48" fmla="*/ 0 w 487"/>
                <a:gd name="T49" fmla="*/ 0 h 416"/>
                <a:gd name="T50" fmla="*/ 0 w 487"/>
                <a:gd name="T51" fmla="*/ 0 h 416"/>
                <a:gd name="T52" fmla="*/ 0 w 487"/>
                <a:gd name="T53" fmla="*/ 0 h 416"/>
                <a:gd name="T54" fmla="*/ 0 w 487"/>
                <a:gd name="T55" fmla="*/ 0 h 416"/>
                <a:gd name="T56" fmla="*/ 0 w 487"/>
                <a:gd name="T57" fmla="*/ 0 h 416"/>
                <a:gd name="T58" fmla="*/ 0 w 487"/>
                <a:gd name="T59" fmla="*/ 0 h 416"/>
                <a:gd name="T60" fmla="*/ 0 w 487"/>
                <a:gd name="T61" fmla="*/ 0 h 416"/>
                <a:gd name="T62" fmla="*/ 0 w 487"/>
                <a:gd name="T63" fmla="*/ 0 h 416"/>
                <a:gd name="T64" fmla="*/ 0 w 487"/>
                <a:gd name="T65" fmla="*/ 0 h 416"/>
                <a:gd name="T66" fmla="*/ 0 w 487"/>
                <a:gd name="T67" fmla="*/ 0 h 416"/>
                <a:gd name="T68" fmla="*/ 0 w 487"/>
                <a:gd name="T69" fmla="*/ 0 h 416"/>
                <a:gd name="T70" fmla="*/ 0 w 487"/>
                <a:gd name="T71" fmla="*/ 0 h 416"/>
                <a:gd name="T72" fmla="*/ 0 w 487"/>
                <a:gd name="T73" fmla="*/ 0 h 416"/>
                <a:gd name="T74" fmla="*/ 0 w 487"/>
                <a:gd name="T75" fmla="*/ 0 h 416"/>
                <a:gd name="T76" fmla="*/ 0 w 487"/>
                <a:gd name="T77" fmla="*/ 0 h 416"/>
                <a:gd name="T78" fmla="*/ 0 w 487"/>
                <a:gd name="T79" fmla="*/ 0 h 416"/>
                <a:gd name="T80" fmla="*/ 0 w 487"/>
                <a:gd name="T81" fmla="*/ 0 h 416"/>
                <a:gd name="T82" fmla="*/ 0 w 487"/>
                <a:gd name="T83" fmla="*/ 0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71" name="Freeform 13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0 h 824"/>
                <a:gd name="T2" fmla="*/ 0 w 246"/>
                <a:gd name="T3" fmla="*/ 0 h 824"/>
                <a:gd name="T4" fmla="*/ 0 w 246"/>
                <a:gd name="T5" fmla="*/ 0 h 824"/>
                <a:gd name="T6" fmla="*/ 0 w 246"/>
                <a:gd name="T7" fmla="*/ 0 h 824"/>
                <a:gd name="T8" fmla="*/ 0 w 246"/>
                <a:gd name="T9" fmla="*/ 0 h 824"/>
                <a:gd name="T10" fmla="*/ 0 w 246"/>
                <a:gd name="T11" fmla="*/ 0 h 824"/>
                <a:gd name="T12" fmla="*/ 0 w 246"/>
                <a:gd name="T13" fmla="*/ 0 h 824"/>
                <a:gd name="T14" fmla="*/ 0 w 246"/>
                <a:gd name="T15" fmla="*/ 0 h 824"/>
                <a:gd name="T16" fmla="*/ 0 w 246"/>
                <a:gd name="T17" fmla="*/ 0 h 824"/>
                <a:gd name="T18" fmla="*/ 0 w 246"/>
                <a:gd name="T19" fmla="*/ 0 h 824"/>
                <a:gd name="T20" fmla="*/ 0 w 246"/>
                <a:gd name="T21" fmla="*/ 0 h 824"/>
                <a:gd name="T22" fmla="*/ 0 w 246"/>
                <a:gd name="T23" fmla="*/ 0 h 824"/>
                <a:gd name="T24" fmla="*/ 0 w 246"/>
                <a:gd name="T25" fmla="*/ 0 h 824"/>
                <a:gd name="T26" fmla="*/ 0 w 246"/>
                <a:gd name="T27" fmla="*/ 0 h 824"/>
                <a:gd name="T28" fmla="*/ 0 w 246"/>
                <a:gd name="T29" fmla="*/ 0 h 824"/>
                <a:gd name="T30" fmla="*/ 0 w 246"/>
                <a:gd name="T31" fmla="*/ 0 h 824"/>
                <a:gd name="T32" fmla="*/ 0 w 246"/>
                <a:gd name="T33" fmla="*/ 0 h 824"/>
                <a:gd name="T34" fmla="*/ 0 w 246"/>
                <a:gd name="T35" fmla="*/ 0 h 824"/>
                <a:gd name="T36" fmla="*/ 0 w 246"/>
                <a:gd name="T37" fmla="*/ 0 h 824"/>
                <a:gd name="T38" fmla="*/ 0 w 246"/>
                <a:gd name="T39" fmla="*/ 0 h 824"/>
                <a:gd name="T40" fmla="*/ 0 w 246"/>
                <a:gd name="T41" fmla="*/ 0 h 824"/>
                <a:gd name="T42" fmla="*/ 0 w 246"/>
                <a:gd name="T43" fmla="*/ 0 h 824"/>
                <a:gd name="T44" fmla="*/ 0 w 246"/>
                <a:gd name="T45" fmla="*/ 0 h 824"/>
                <a:gd name="T46" fmla="*/ 0 w 246"/>
                <a:gd name="T47" fmla="*/ 0 h 8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4" name="Text Box 14"/>
          <p:cNvSpPr txBox="1">
            <a:spLocks noChangeArrowheads="1"/>
          </p:cNvSpPr>
          <p:nvPr/>
        </p:nvSpPr>
        <p:spPr bwMode="auto">
          <a:xfrm>
            <a:off x="940046" y="2342819"/>
            <a:ext cx="287496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변수와 상수의 개념 이해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자료형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정수형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실수형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문자형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기호 상수 사용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오버플로우와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언더플로우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이해</a:t>
            </a:r>
          </a:p>
        </p:txBody>
      </p:sp>
      <p:grpSp>
        <p:nvGrpSpPr>
          <p:cNvPr id="5125" name="Group 15"/>
          <p:cNvGrpSpPr>
            <a:grpSpLocks/>
          </p:cNvGrpSpPr>
          <p:nvPr/>
        </p:nvGrpSpPr>
        <p:grpSpPr bwMode="auto">
          <a:xfrm>
            <a:off x="4694483" y="3649332"/>
            <a:ext cx="2214563" cy="2566987"/>
            <a:chOff x="3208" y="1586"/>
            <a:chExt cx="1395" cy="1617"/>
          </a:xfrm>
        </p:grpSpPr>
        <p:sp>
          <p:nvSpPr>
            <p:cNvPr id="5129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84 w 44"/>
                <a:gd name="T1" fmla="*/ 0 h 88"/>
                <a:gd name="T2" fmla="*/ 0 w 44"/>
                <a:gd name="T3" fmla="*/ 247 h 88"/>
                <a:gd name="T4" fmla="*/ 41 w 44"/>
                <a:gd name="T5" fmla="*/ 247 h 88"/>
                <a:gd name="T6" fmla="*/ 123 w 44"/>
                <a:gd name="T7" fmla="*/ 0 h 88"/>
                <a:gd name="T8" fmla="*/ 8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0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180 w 92"/>
                <a:gd name="T1" fmla="*/ 0 h 73"/>
                <a:gd name="T2" fmla="*/ 0 w 92"/>
                <a:gd name="T3" fmla="*/ 270 h 73"/>
                <a:gd name="T4" fmla="*/ 37 w 92"/>
                <a:gd name="T5" fmla="*/ 270 h 73"/>
                <a:gd name="T6" fmla="*/ 245 w 92"/>
                <a:gd name="T7" fmla="*/ 18 h 73"/>
                <a:gd name="T8" fmla="*/ 180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1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180 w 92"/>
                <a:gd name="T1" fmla="*/ 0 h 73"/>
                <a:gd name="T2" fmla="*/ 0 w 92"/>
                <a:gd name="T3" fmla="*/ 270 h 73"/>
                <a:gd name="T4" fmla="*/ 37 w 92"/>
                <a:gd name="T5" fmla="*/ 270 h 73"/>
                <a:gd name="T6" fmla="*/ 245 w 92"/>
                <a:gd name="T7" fmla="*/ 18 h 73"/>
                <a:gd name="T8" fmla="*/ 180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2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53 w 88"/>
                <a:gd name="T1" fmla="*/ 0 h 83"/>
                <a:gd name="T2" fmla="*/ 226 w 88"/>
                <a:gd name="T3" fmla="*/ 255 h 83"/>
                <a:gd name="T4" fmla="*/ 200 w 88"/>
                <a:gd name="T5" fmla="*/ 315 h 83"/>
                <a:gd name="T6" fmla="*/ 0 w 88"/>
                <a:gd name="T7" fmla="*/ 18 h 83"/>
                <a:gd name="T8" fmla="*/ 5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3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53 w 88"/>
                <a:gd name="T1" fmla="*/ 0 h 83"/>
                <a:gd name="T2" fmla="*/ 226 w 88"/>
                <a:gd name="T3" fmla="*/ 255 h 83"/>
                <a:gd name="T4" fmla="*/ 200 w 88"/>
                <a:gd name="T5" fmla="*/ 315 h 83"/>
                <a:gd name="T6" fmla="*/ 0 w 88"/>
                <a:gd name="T7" fmla="*/ 18 h 83"/>
                <a:gd name="T8" fmla="*/ 5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4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18 w 532"/>
                <a:gd name="T1" fmla="*/ 163 h 304"/>
                <a:gd name="T2" fmla="*/ 0 w 532"/>
                <a:gd name="T3" fmla="*/ 493 h 304"/>
                <a:gd name="T4" fmla="*/ 0 w 532"/>
                <a:gd name="T5" fmla="*/ 864 h 304"/>
                <a:gd name="T6" fmla="*/ 0 w 532"/>
                <a:gd name="T7" fmla="*/ 1053 h 304"/>
                <a:gd name="T8" fmla="*/ 1306 w 532"/>
                <a:gd name="T9" fmla="*/ 1053 h 304"/>
                <a:gd name="T10" fmla="*/ 1375 w 532"/>
                <a:gd name="T11" fmla="*/ 772 h 304"/>
                <a:gd name="T12" fmla="*/ 1306 w 532"/>
                <a:gd name="T13" fmla="*/ 302 h 304"/>
                <a:gd name="T14" fmla="*/ 1165 w 532"/>
                <a:gd name="T15" fmla="*/ 47 h 304"/>
                <a:gd name="T16" fmla="*/ 521 w 532"/>
                <a:gd name="T17" fmla="*/ 0 h 304"/>
                <a:gd name="T18" fmla="*/ 159 w 532"/>
                <a:gd name="T19" fmla="*/ 0 h 304"/>
                <a:gd name="T20" fmla="*/ 18 w 532"/>
                <a:gd name="T21" fmla="*/ 163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5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436 w 161"/>
                <a:gd name="T1" fmla="*/ 471 h 221"/>
                <a:gd name="T2" fmla="*/ 406 w 161"/>
                <a:gd name="T3" fmla="*/ 321 h 221"/>
                <a:gd name="T4" fmla="*/ 379 w 161"/>
                <a:gd name="T5" fmla="*/ 153 h 221"/>
                <a:gd name="T6" fmla="*/ 302 w 161"/>
                <a:gd name="T7" fmla="*/ 102 h 221"/>
                <a:gd name="T8" fmla="*/ 248 w 161"/>
                <a:gd name="T9" fmla="*/ 57 h 221"/>
                <a:gd name="T10" fmla="*/ 149 w 161"/>
                <a:gd name="T11" fmla="*/ 0 h 221"/>
                <a:gd name="T12" fmla="*/ 126 w 161"/>
                <a:gd name="T13" fmla="*/ 67 h 221"/>
                <a:gd name="T14" fmla="*/ 34 w 161"/>
                <a:gd name="T15" fmla="*/ 1 h 221"/>
                <a:gd name="T16" fmla="*/ 1 w 161"/>
                <a:gd name="T17" fmla="*/ 81 h 221"/>
                <a:gd name="T18" fmla="*/ 65 w 161"/>
                <a:gd name="T19" fmla="*/ 144 h 221"/>
                <a:gd name="T20" fmla="*/ 53 w 161"/>
                <a:gd name="T21" fmla="*/ 196 h 221"/>
                <a:gd name="T22" fmla="*/ 19 w 161"/>
                <a:gd name="T23" fmla="*/ 228 h 221"/>
                <a:gd name="T24" fmla="*/ 1 w 161"/>
                <a:gd name="T25" fmla="*/ 264 h 221"/>
                <a:gd name="T26" fmla="*/ 0 w 161"/>
                <a:gd name="T27" fmla="*/ 303 h 221"/>
                <a:gd name="T28" fmla="*/ 15 w 161"/>
                <a:gd name="T29" fmla="*/ 351 h 221"/>
                <a:gd name="T30" fmla="*/ 32 w 161"/>
                <a:gd name="T31" fmla="*/ 431 h 221"/>
                <a:gd name="T32" fmla="*/ 41 w 161"/>
                <a:gd name="T33" fmla="*/ 471 h 221"/>
                <a:gd name="T34" fmla="*/ 57 w 161"/>
                <a:gd name="T35" fmla="*/ 499 h 221"/>
                <a:gd name="T36" fmla="*/ 75 w 161"/>
                <a:gd name="T37" fmla="*/ 527 h 221"/>
                <a:gd name="T38" fmla="*/ 100 w 161"/>
                <a:gd name="T39" fmla="*/ 549 h 221"/>
                <a:gd name="T40" fmla="*/ 125 w 161"/>
                <a:gd name="T41" fmla="*/ 569 h 221"/>
                <a:gd name="T42" fmla="*/ 159 w 161"/>
                <a:gd name="T43" fmla="*/ 583 h 221"/>
                <a:gd name="T44" fmla="*/ 196 w 161"/>
                <a:gd name="T45" fmla="*/ 593 h 221"/>
                <a:gd name="T46" fmla="*/ 236 w 161"/>
                <a:gd name="T47" fmla="*/ 599 h 221"/>
                <a:gd name="T48" fmla="*/ 305 w 161"/>
                <a:gd name="T49" fmla="*/ 717 h 221"/>
                <a:gd name="T50" fmla="*/ 448 w 161"/>
                <a:gd name="T51" fmla="*/ 512 h 221"/>
                <a:gd name="T52" fmla="*/ 436 w 161"/>
                <a:gd name="T53" fmla="*/ 471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2379 w 1132"/>
                <a:gd name="T1" fmla="*/ 570 h 1016"/>
                <a:gd name="T2" fmla="*/ 2509 w 1132"/>
                <a:gd name="T3" fmla="*/ 654 h 1016"/>
                <a:gd name="T4" fmla="*/ 2624 w 1132"/>
                <a:gd name="T5" fmla="*/ 744 h 1016"/>
                <a:gd name="T6" fmla="*/ 2716 w 1132"/>
                <a:gd name="T7" fmla="*/ 867 h 1016"/>
                <a:gd name="T8" fmla="*/ 2770 w 1132"/>
                <a:gd name="T9" fmla="*/ 1046 h 1016"/>
                <a:gd name="T10" fmla="*/ 2862 w 1132"/>
                <a:gd name="T11" fmla="*/ 1768 h 1016"/>
                <a:gd name="T12" fmla="*/ 2905 w 1132"/>
                <a:gd name="T13" fmla="*/ 2536 h 1016"/>
                <a:gd name="T14" fmla="*/ 2792 w 1132"/>
                <a:gd name="T15" fmla="*/ 3070 h 1016"/>
                <a:gd name="T16" fmla="*/ 2761 w 1132"/>
                <a:gd name="T17" fmla="*/ 3225 h 1016"/>
                <a:gd name="T18" fmla="*/ 2693 w 1132"/>
                <a:gd name="T19" fmla="*/ 3330 h 1016"/>
                <a:gd name="T20" fmla="*/ 2591 w 1132"/>
                <a:gd name="T21" fmla="*/ 3370 h 1016"/>
                <a:gd name="T22" fmla="*/ 2469 w 1132"/>
                <a:gd name="T23" fmla="*/ 3479 h 1016"/>
                <a:gd name="T24" fmla="*/ 2240 w 1132"/>
                <a:gd name="T25" fmla="*/ 3086 h 1016"/>
                <a:gd name="T26" fmla="*/ 1870 w 1132"/>
                <a:gd name="T27" fmla="*/ 3060 h 1016"/>
                <a:gd name="T28" fmla="*/ 1296 w 1132"/>
                <a:gd name="T29" fmla="*/ 3125 h 1016"/>
                <a:gd name="T30" fmla="*/ 1158 w 1132"/>
                <a:gd name="T31" fmla="*/ 3149 h 1016"/>
                <a:gd name="T32" fmla="*/ 1049 w 1132"/>
                <a:gd name="T33" fmla="*/ 3073 h 1016"/>
                <a:gd name="T34" fmla="*/ 1005 w 1132"/>
                <a:gd name="T35" fmla="*/ 2890 h 1016"/>
                <a:gd name="T36" fmla="*/ 1062 w 1132"/>
                <a:gd name="T37" fmla="*/ 2601 h 1016"/>
                <a:gd name="T38" fmla="*/ 1144 w 1132"/>
                <a:gd name="T39" fmla="*/ 1725 h 1016"/>
                <a:gd name="T40" fmla="*/ 853 w 1132"/>
                <a:gd name="T41" fmla="*/ 1398 h 1016"/>
                <a:gd name="T42" fmla="*/ 403 w 1132"/>
                <a:gd name="T43" fmla="*/ 1023 h 1016"/>
                <a:gd name="T44" fmla="*/ 149 w 1132"/>
                <a:gd name="T45" fmla="*/ 572 h 1016"/>
                <a:gd name="T46" fmla="*/ 0 w 1132"/>
                <a:gd name="T47" fmla="*/ 247 h 1016"/>
                <a:gd name="T48" fmla="*/ 258 w 1132"/>
                <a:gd name="T49" fmla="*/ 3 h 1016"/>
                <a:gd name="T50" fmla="*/ 619 w 1132"/>
                <a:gd name="T51" fmla="*/ 439 h 1016"/>
                <a:gd name="T52" fmla="*/ 813 w 1132"/>
                <a:gd name="T53" fmla="*/ 561 h 1016"/>
                <a:gd name="T54" fmla="*/ 891 w 1132"/>
                <a:gd name="T55" fmla="*/ 683 h 1016"/>
                <a:gd name="T56" fmla="*/ 935 w 1132"/>
                <a:gd name="T57" fmla="*/ 693 h 1016"/>
                <a:gd name="T58" fmla="*/ 984 w 1132"/>
                <a:gd name="T59" fmla="*/ 704 h 1016"/>
                <a:gd name="T60" fmla="*/ 1028 w 1132"/>
                <a:gd name="T61" fmla="*/ 713 h 1016"/>
                <a:gd name="T62" fmla="*/ 1095 w 1132"/>
                <a:gd name="T63" fmla="*/ 683 h 1016"/>
                <a:gd name="T64" fmla="*/ 1195 w 1132"/>
                <a:gd name="T65" fmla="*/ 620 h 1016"/>
                <a:gd name="T66" fmla="*/ 1294 w 1132"/>
                <a:gd name="T67" fmla="*/ 570 h 1016"/>
                <a:gd name="T68" fmla="*/ 1402 w 1132"/>
                <a:gd name="T69" fmla="*/ 534 h 1016"/>
                <a:gd name="T70" fmla="*/ 1572 w 1132"/>
                <a:gd name="T71" fmla="*/ 458 h 1016"/>
                <a:gd name="T72" fmla="*/ 1718 w 1132"/>
                <a:gd name="T73" fmla="*/ 420 h 1016"/>
                <a:gd name="T74" fmla="*/ 1760 w 1132"/>
                <a:gd name="T75" fmla="*/ 420 h 1016"/>
                <a:gd name="T76" fmla="*/ 1834 w 1132"/>
                <a:gd name="T77" fmla="*/ 420 h 1016"/>
                <a:gd name="T78" fmla="*/ 1926 w 1132"/>
                <a:gd name="T79" fmla="*/ 426 h 1016"/>
                <a:gd name="T80" fmla="*/ 2023 w 1132"/>
                <a:gd name="T81" fmla="*/ 426 h 1016"/>
                <a:gd name="T82" fmla="*/ 2112 w 1132"/>
                <a:gd name="T83" fmla="*/ 430 h 1016"/>
                <a:gd name="T84" fmla="*/ 2182 w 1132"/>
                <a:gd name="T85" fmla="*/ 430 h 1016"/>
                <a:gd name="T86" fmla="*/ 2219 w 1132"/>
                <a:gd name="T87" fmla="*/ 430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7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626 w 271"/>
                <a:gd name="T1" fmla="*/ 553 h 365"/>
                <a:gd name="T2" fmla="*/ 672 w 271"/>
                <a:gd name="T3" fmla="*/ 585 h 365"/>
                <a:gd name="T4" fmla="*/ 681 w 271"/>
                <a:gd name="T5" fmla="*/ 667 h 365"/>
                <a:gd name="T6" fmla="*/ 673 w 271"/>
                <a:gd name="T7" fmla="*/ 708 h 365"/>
                <a:gd name="T8" fmla="*/ 665 w 271"/>
                <a:gd name="T9" fmla="*/ 743 h 365"/>
                <a:gd name="T10" fmla="*/ 664 w 271"/>
                <a:gd name="T11" fmla="*/ 764 h 365"/>
                <a:gd name="T12" fmla="*/ 661 w 271"/>
                <a:gd name="T13" fmla="*/ 786 h 365"/>
                <a:gd name="T14" fmla="*/ 653 w 271"/>
                <a:gd name="T15" fmla="*/ 800 h 365"/>
                <a:gd name="T16" fmla="*/ 641 w 271"/>
                <a:gd name="T17" fmla="*/ 813 h 365"/>
                <a:gd name="T18" fmla="*/ 623 w 271"/>
                <a:gd name="T19" fmla="*/ 833 h 365"/>
                <a:gd name="T20" fmla="*/ 592 w 271"/>
                <a:gd name="T21" fmla="*/ 861 h 365"/>
                <a:gd name="T22" fmla="*/ 587 w 271"/>
                <a:gd name="T23" fmla="*/ 924 h 365"/>
                <a:gd name="T24" fmla="*/ 571 w 271"/>
                <a:gd name="T25" fmla="*/ 1082 h 365"/>
                <a:gd name="T26" fmla="*/ 478 w 271"/>
                <a:gd name="T27" fmla="*/ 1171 h 365"/>
                <a:gd name="T28" fmla="*/ 348 w 271"/>
                <a:gd name="T29" fmla="*/ 1281 h 365"/>
                <a:gd name="T30" fmla="*/ 185 w 271"/>
                <a:gd name="T31" fmla="*/ 1239 h 365"/>
                <a:gd name="T32" fmla="*/ 116 w 271"/>
                <a:gd name="T33" fmla="*/ 1055 h 365"/>
                <a:gd name="T34" fmla="*/ 68 w 271"/>
                <a:gd name="T35" fmla="*/ 924 h 365"/>
                <a:gd name="T36" fmla="*/ 68 w 271"/>
                <a:gd name="T37" fmla="*/ 888 h 365"/>
                <a:gd name="T38" fmla="*/ 38 w 271"/>
                <a:gd name="T39" fmla="*/ 854 h 365"/>
                <a:gd name="T40" fmla="*/ 17 w 271"/>
                <a:gd name="T41" fmla="*/ 817 h 365"/>
                <a:gd name="T42" fmla="*/ 2 w 271"/>
                <a:gd name="T43" fmla="*/ 780 h 365"/>
                <a:gd name="T44" fmla="*/ 0 w 271"/>
                <a:gd name="T45" fmla="*/ 736 h 365"/>
                <a:gd name="T46" fmla="*/ 0 w 271"/>
                <a:gd name="T47" fmla="*/ 691 h 365"/>
                <a:gd name="T48" fmla="*/ 2 w 271"/>
                <a:gd name="T49" fmla="*/ 640 h 365"/>
                <a:gd name="T50" fmla="*/ 13 w 271"/>
                <a:gd name="T51" fmla="*/ 594 h 365"/>
                <a:gd name="T52" fmla="*/ 21 w 271"/>
                <a:gd name="T53" fmla="*/ 540 h 365"/>
                <a:gd name="T54" fmla="*/ 74 w 271"/>
                <a:gd name="T55" fmla="*/ 570 h 365"/>
                <a:gd name="T56" fmla="*/ 74 w 271"/>
                <a:gd name="T57" fmla="*/ 426 h 365"/>
                <a:gd name="T58" fmla="*/ 59 w 271"/>
                <a:gd name="T59" fmla="*/ 207 h 365"/>
                <a:gd name="T60" fmla="*/ 221 w 271"/>
                <a:gd name="T61" fmla="*/ 2 h 365"/>
                <a:gd name="T62" fmla="*/ 411 w 271"/>
                <a:gd name="T63" fmla="*/ 0 h 365"/>
                <a:gd name="T64" fmla="*/ 623 w 271"/>
                <a:gd name="T65" fmla="*/ 197 h 365"/>
                <a:gd name="T66" fmla="*/ 626 w 271"/>
                <a:gd name="T67" fmla="*/ 553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470 w 272"/>
                <a:gd name="T1" fmla="*/ 75 h 214"/>
                <a:gd name="T2" fmla="*/ 596 w 272"/>
                <a:gd name="T3" fmla="*/ 171 h 214"/>
                <a:gd name="T4" fmla="*/ 641 w 272"/>
                <a:gd name="T5" fmla="*/ 211 h 214"/>
                <a:gd name="T6" fmla="*/ 675 w 272"/>
                <a:gd name="T7" fmla="*/ 254 h 214"/>
                <a:gd name="T8" fmla="*/ 702 w 272"/>
                <a:gd name="T9" fmla="*/ 297 h 214"/>
                <a:gd name="T10" fmla="*/ 711 w 272"/>
                <a:gd name="T11" fmla="*/ 334 h 214"/>
                <a:gd name="T12" fmla="*/ 717 w 272"/>
                <a:gd name="T13" fmla="*/ 388 h 214"/>
                <a:gd name="T14" fmla="*/ 711 w 272"/>
                <a:gd name="T15" fmla="*/ 439 h 214"/>
                <a:gd name="T16" fmla="*/ 695 w 272"/>
                <a:gd name="T17" fmla="*/ 495 h 214"/>
                <a:gd name="T18" fmla="*/ 679 w 272"/>
                <a:gd name="T19" fmla="*/ 565 h 214"/>
                <a:gd name="T20" fmla="*/ 672 w 272"/>
                <a:gd name="T21" fmla="*/ 652 h 214"/>
                <a:gd name="T22" fmla="*/ 672 w 272"/>
                <a:gd name="T23" fmla="*/ 728 h 214"/>
                <a:gd name="T24" fmla="*/ 622 w 272"/>
                <a:gd name="T25" fmla="*/ 741 h 214"/>
                <a:gd name="T26" fmla="*/ 584 w 272"/>
                <a:gd name="T27" fmla="*/ 617 h 214"/>
                <a:gd name="T28" fmla="*/ 567 w 272"/>
                <a:gd name="T29" fmla="*/ 513 h 214"/>
                <a:gd name="T30" fmla="*/ 568 w 272"/>
                <a:gd name="T31" fmla="*/ 409 h 214"/>
                <a:gd name="T32" fmla="*/ 595 w 272"/>
                <a:gd name="T33" fmla="*/ 284 h 214"/>
                <a:gd name="T34" fmla="*/ 488 w 272"/>
                <a:gd name="T35" fmla="*/ 193 h 214"/>
                <a:gd name="T36" fmla="*/ 340 w 272"/>
                <a:gd name="T37" fmla="*/ 193 h 214"/>
                <a:gd name="T38" fmla="*/ 310 w 272"/>
                <a:gd name="T39" fmla="*/ 210 h 214"/>
                <a:gd name="T40" fmla="*/ 288 w 272"/>
                <a:gd name="T41" fmla="*/ 225 h 214"/>
                <a:gd name="T42" fmla="*/ 260 w 272"/>
                <a:gd name="T43" fmla="*/ 244 h 214"/>
                <a:gd name="T44" fmla="*/ 238 w 272"/>
                <a:gd name="T45" fmla="*/ 255 h 214"/>
                <a:gd name="T46" fmla="*/ 208 w 272"/>
                <a:gd name="T47" fmla="*/ 269 h 214"/>
                <a:gd name="T48" fmla="*/ 184 w 272"/>
                <a:gd name="T49" fmla="*/ 284 h 214"/>
                <a:gd name="T50" fmla="*/ 157 w 272"/>
                <a:gd name="T51" fmla="*/ 297 h 214"/>
                <a:gd name="T52" fmla="*/ 126 w 272"/>
                <a:gd name="T53" fmla="*/ 301 h 214"/>
                <a:gd name="T54" fmla="*/ 89 w 272"/>
                <a:gd name="T55" fmla="*/ 334 h 214"/>
                <a:gd name="T56" fmla="*/ 109 w 272"/>
                <a:gd name="T57" fmla="*/ 417 h 214"/>
                <a:gd name="T58" fmla="*/ 119 w 272"/>
                <a:gd name="T59" fmla="*/ 480 h 214"/>
                <a:gd name="T60" fmla="*/ 119 w 272"/>
                <a:gd name="T61" fmla="*/ 543 h 214"/>
                <a:gd name="T62" fmla="*/ 105 w 272"/>
                <a:gd name="T63" fmla="*/ 619 h 214"/>
                <a:gd name="T64" fmla="*/ 105 w 272"/>
                <a:gd name="T65" fmla="*/ 741 h 214"/>
                <a:gd name="T66" fmla="*/ 55 w 272"/>
                <a:gd name="T67" fmla="*/ 667 h 214"/>
                <a:gd name="T68" fmla="*/ 23 w 272"/>
                <a:gd name="T69" fmla="*/ 565 h 214"/>
                <a:gd name="T70" fmla="*/ 16 w 272"/>
                <a:gd name="T71" fmla="*/ 518 h 214"/>
                <a:gd name="T72" fmla="*/ 2 w 272"/>
                <a:gd name="T73" fmla="*/ 468 h 214"/>
                <a:gd name="T74" fmla="*/ 0 w 272"/>
                <a:gd name="T75" fmla="*/ 424 h 214"/>
                <a:gd name="T76" fmla="*/ 0 w 272"/>
                <a:gd name="T77" fmla="*/ 375 h 214"/>
                <a:gd name="T78" fmla="*/ 2 w 272"/>
                <a:gd name="T79" fmla="*/ 333 h 214"/>
                <a:gd name="T80" fmla="*/ 18 w 272"/>
                <a:gd name="T81" fmla="*/ 301 h 214"/>
                <a:gd name="T82" fmla="*/ 42 w 272"/>
                <a:gd name="T83" fmla="*/ 273 h 214"/>
                <a:gd name="T84" fmla="*/ 82 w 272"/>
                <a:gd name="T85" fmla="*/ 263 h 214"/>
                <a:gd name="T86" fmla="*/ 89 w 272"/>
                <a:gd name="T87" fmla="*/ 164 h 214"/>
                <a:gd name="T88" fmla="*/ 163 w 272"/>
                <a:gd name="T89" fmla="*/ 47 h 214"/>
                <a:gd name="T90" fmla="*/ 321 w 272"/>
                <a:gd name="T91" fmla="*/ 0 h 214"/>
                <a:gd name="T92" fmla="*/ 470 w 272"/>
                <a:gd name="T93" fmla="*/ 75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198 w 99"/>
                <a:gd name="T1" fmla="*/ 255 h 304"/>
                <a:gd name="T2" fmla="*/ 198 w 99"/>
                <a:gd name="T3" fmla="*/ 419 h 304"/>
                <a:gd name="T4" fmla="*/ 247 w 99"/>
                <a:gd name="T5" fmla="*/ 529 h 304"/>
                <a:gd name="T6" fmla="*/ 246 w 99"/>
                <a:gd name="T7" fmla="*/ 661 h 304"/>
                <a:gd name="T8" fmla="*/ 246 w 99"/>
                <a:gd name="T9" fmla="*/ 861 h 304"/>
                <a:gd name="T10" fmla="*/ 198 w 99"/>
                <a:gd name="T11" fmla="*/ 918 h 304"/>
                <a:gd name="T12" fmla="*/ 135 w 99"/>
                <a:gd name="T13" fmla="*/ 970 h 304"/>
                <a:gd name="T14" fmla="*/ 115 w 99"/>
                <a:gd name="T15" fmla="*/ 1053 h 304"/>
                <a:gd name="T16" fmla="*/ 30 w 99"/>
                <a:gd name="T17" fmla="*/ 1053 h 304"/>
                <a:gd name="T18" fmla="*/ 0 w 99"/>
                <a:gd name="T19" fmla="*/ 970 h 304"/>
                <a:gd name="T20" fmla="*/ 85 w 99"/>
                <a:gd name="T21" fmla="*/ 953 h 304"/>
                <a:gd name="T22" fmla="*/ 38 w 99"/>
                <a:gd name="T23" fmla="*/ 921 h 304"/>
                <a:gd name="T24" fmla="*/ 1 w 99"/>
                <a:gd name="T25" fmla="*/ 921 h 304"/>
                <a:gd name="T26" fmla="*/ 1 w 99"/>
                <a:gd name="T27" fmla="*/ 861 h 304"/>
                <a:gd name="T28" fmla="*/ 44 w 99"/>
                <a:gd name="T29" fmla="*/ 872 h 304"/>
                <a:gd name="T30" fmla="*/ 128 w 99"/>
                <a:gd name="T31" fmla="*/ 866 h 304"/>
                <a:gd name="T32" fmla="*/ 128 w 99"/>
                <a:gd name="T33" fmla="*/ 810 h 304"/>
                <a:gd name="T34" fmla="*/ 61 w 99"/>
                <a:gd name="T35" fmla="*/ 810 h 304"/>
                <a:gd name="T36" fmla="*/ 0 w 99"/>
                <a:gd name="T37" fmla="*/ 788 h 304"/>
                <a:gd name="T38" fmla="*/ 0 w 99"/>
                <a:gd name="T39" fmla="*/ 709 h 304"/>
                <a:gd name="T40" fmla="*/ 49 w 99"/>
                <a:gd name="T41" fmla="*/ 701 h 304"/>
                <a:gd name="T42" fmla="*/ 107 w 99"/>
                <a:gd name="T43" fmla="*/ 766 h 304"/>
                <a:gd name="T44" fmla="*/ 148 w 99"/>
                <a:gd name="T45" fmla="*/ 740 h 304"/>
                <a:gd name="T46" fmla="*/ 115 w 99"/>
                <a:gd name="T47" fmla="*/ 661 h 304"/>
                <a:gd name="T48" fmla="*/ 159 w 99"/>
                <a:gd name="T49" fmla="*/ 634 h 304"/>
                <a:gd name="T50" fmla="*/ 128 w 99"/>
                <a:gd name="T51" fmla="*/ 585 h 304"/>
                <a:gd name="T52" fmla="*/ 148 w 99"/>
                <a:gd name="T53" fmla="*/ 518 h 304"/>
                <a:gd name="T54" fmla="*/ 85 w 99"/>
                <a:gd name="T55" fmla="*/ 518 h 304"/>
                <a:gd name="T56" fmla="*/ 115 w 99"/>
                <a:gd name="T57" fmla="*/ 468 h 304"/>
                <a:gd name="T58" fmla="*/ 159 w 99"/>
                <a:gd name="T59" fmla="*/ 468 h 304"/>
                <a:gd name="T60" fmla="*/ 198 w 99"/>
                <a:gd name="T61" fmla="*/ 478 h 304"/>
                <a:gd name="T62" fmla="*/ 170 w 99"/>
                <a:gd name="T63" fmla="*/ 376 h 304"/>
                <a:gd name="T64" fmla="*/ 115 w 99"/>
                <a:gd name="T65" fmla="*/ 350 h 304"/>
                <a:gd name="T66" fmla="*/ 30 w 99"/>
                <a:gd name="T67" fmla="*/ 350 h 304"/>
                <a:gd name="T68" fmla="*/ 17 w 99"/>
                <a:gd name="T69" fmla="*/ 287 h 304"/>
                <a:gd name="T70" fmla="*/ 17 w 99"/>
                <a:gd name="T71" fmla="*/ 181 h 304"/>
                <a:gd name="T72" fmla="*/ 4 w 99"/>
                <a:gd name="T73" fmla="*/ 79 h 304"/>
                <a:gd name="T74" fmla="*/ 61 w 99"/>
                <a:gd name="T75" fmla="*/ 0 h 304"/>
                <a:gd name="T76" fmla="*/ 117 w 99"/>
                <a:gd name="T77" fmla="*/ 13 h 304"/>
                <a:gd name="T78" fmla="*/ 161 w 99"/>
                <a:gd name="T79" fmla="*/ 21 h 304"/>
                <a:gd name="T80" fmla="*/ 191 w 99"/>
                <a:gd name="T81" fmla="*/ 35 h 304"/>
                <a:gd name="T82" fmla="*/ 212 w 99"/>
                <a:gd name="T83" fmla="*/ 56 h 304"/>
                <a:gd name="T84" fmla="*/ 220 w 99"/>
                <a:gd name="T85" fmla="*/ 86 h 304"/>
                <a:gd name="T86" fmla="*/ 220 w 99"/>
                <a:gd name="T87" fmla="*/ 124 h 304"/>
                <a:gd name="T88" fmla="*/ 212 w 99"/>
                <a:gd name="T89" fmla="*/ 180 h 304"/>
                <a:gd name="T90" fmla="*/ 198 w 99"/>
                <a:gd name="T91" fmla="*/ 255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53 w 33"/>
                <a:gd name="T1" fmla="*/ 18 h 81"/>
                <a:gd name="T2" fmla="*/ 94 w 33"/>
                <a:gd name="T3" fmla="*/ 89 h 81"/>
                <a:gd name="T4" fmla="*/ 70 w 33"/>
                <a:gd name="T5" fmla="*/ 168 h 81"/>
                <a:gd name="T6" fmla="*/ 104 w 33"/>
                <a:gd name="T7" fmla="*/ 220 h 81"/>
                <a:gd name="T8" fmla="*/ 104 w 33"/>
                <a:gd name="T9" fmla="*/ 287 h 81"/>
                <a:gd name="T10" fmla="*/ 53 w 33"/>
                <a:gd name="T11" fmla="*/ 271 h 81"/>
                <a:gd name="T12" fmla="*/ 0 w 33"/>
                <a:gd name="T13" fmla="*/ 278 h 81"/>
                <a:gd name="T14" fmla="*/ 0 w 33"/>
                <a:gd name="T15" fmla="*/ 178 h 81"/>
                <a:gd name="T16" fmla="*/ 18 w 33"/>
                <a:gd name="T17" fmla="*/ 89 h 81"/>
                <a:gd name="T18" fmla="*/ 3 w 33"/>
                <a:gd name="T19" fmla="*/ 0 h 81"/>
                <a:gd name="T20" fmla="*/ 16 w 33"/>
                <a:gd name="T21" fmla="*/ 1 h 81"/>
                <a:gd name="T22" fmla="*/ 28 w 33"/>
                <a:gd name="T23" fmla="*/ 2 h 81"/>
                <a:gd name="T24" fmla="*/ 43 w 33"/>
                <a:gd name="T25" fmla="*/ 15 h 81"/>
                <a:gd name="T26" fmla="*/ 53 w 33"/>
                <a:gd name="T27" fmla="*/ 18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76 w 30"/>
                <a:gd name="T1" fmla="*/ 0 h 84"/>
                <a:gd name="T2" fmla="*/ 20 w 30"/>
                <a:gd name="T3" fmla="*/ 18 h 84"/>
                <a:gd name="T4" fmla="*/ 0 w 30"/>
                <a:gd name="T5" fmla="*/ 106 h 84"/>
                <a:gd name="T6" fmla="*/ 52 w 30"/>
                <a:gd name="T7" fmla="*/ 58 h 84"/>
                <a:gd name="T8" fmla="*/ 37 w 30"/>
                <a:gd name="T9" fmla="*/ 165 h 84"/>
                <a:gd name="T10" fmla="*/ 0 w 30"/>
                <a:gd name="T11" fmla="*/ 170 h 84"/>
                <a:gd name="T12" fmla="*/ 0 w 30"/>
                <a:gd name="T13" fmla="*/ 282 h 84"/>
                <a:gd name="T14" fmla="*/ 37 w 30"/>
                <a:gd name="T15" fmla="*/ 287 h 84"/>
                <a:gd name="T16" fmla="*/ 52 w 30"/>
                <a:gd name="T17" fmla="*/ 211 h 84"/>
                <a:gd name="T18" fmla="*/ 84 w 30"/>
                <a:gd name="T19" fmla="*/ 117 h 84"/>
                <a:gd name="T20" fmla="*/ 76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2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858 w 353"/>
                <a:gd name="T1" fmla="*/ 0 h 672"/>
                <a:gd name="T2" fmla="*/ 797 w 353"/>
                <a:gd name="T3" fmla="*/ 199 h 672"/>
                <a:gd name="T4" fmla="*/ 652 w 353"/>
                <a:gd name="T5" fmla="*/ 305 h 672"/>
                <a:gd name="T6" fmla="*/ 539 w 353"/>
                <a:gd name="T7" fmla="*/ 338 h 672"/>
                <a:gd name="T8" fmla="*/ 457 w 353"/>
                <a:gd name="T9" fmla="*/ 267 h 672"/>
                <a:gd name="T10" fmla="*/ 419 w 353"/>
                <a:gd name="T11" fmla="*/ 177 h 672"/>
                <a:gd name="T12" fmla="*/ 363 w 353"/>
                <a:gd name="T13" fmla="*/ 384 h 672"/>
                <a:gd name="T14" fmla="*/ 146 w 353"/>
                <a:gd name="T15" fmla="*/ 917 h 672"/>
                <a:gd name="T16" fmla="*/ 48 w 353"/>
                <a:gd name="T17" fmla="*/ 1752 h 672"/>
                <a:gd name="T18" fmla="*/ 0 w 353"/>
                <a:gd name="T19" fmla="*/ 2352 h 672"/>
                <a:gd name="T20" fmla="*/ 250 w 353"/>
                <a:gd name="T21" fmla="*/ 1766 h 672"/>
                <a:gd name="T22" fmla="*/ 539 w 353"/>
                <a:gd name="T23" fmla="*/ 752 h 672"/>
                <a:gd name="T24" fmla="*/ 603 w 353"/>
                <a:gd name="T25" fmla="*/ 532 h 672"/>
                <a:gd name="T26" fmla="*/ 742 w 353"/>
                <a:gd name="T27" fmla="*/ 352 h 672"/>
                <a:gd name="T28" fmla="*/ 846 w 353"/>
                <a:gd name="T29" fmla="*/ 243 h 672"/>
                <a:gd name="T30" fmla="*/ 903 w 353"/>
                <a:gd name="T31" fmla="*/ 164 h 672"/>
                <a:gd name="T32" fmla="*/ 858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3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143 w 103"/>
                <a:gd name="T1" fmla="*/ 317 h 140"/>
                <a:gd name="T2" fmla="*/ 0 w 103"/>
                <a:gd name="T3" fmla="*/ 547 h 140"/>
                <a:gd name="T4" fmla="*/ 0 w 103"/>
                <a:gd name="T5" fmla="*/ 376 h 140"/>
                <a:gd name="T6" fmla="*/ 165 w 103"/>
                <a:gd name="T7" fmla="*/ 180 h 140"/>
                <a:gd name="T8" fmla="*/ 243 w 103"/>
                <a:gd name="T9" fmla="*/ 0 h 140"/>
                <a:gd name="T10" fmla="*/ 249 w 103"/>
                <a:gd name="T11" fmla="*/ 167 h 140"/>
                <a:gd name="T12" fmla="*/ 143 w 103"/>
                <a:gd name="T13" fmla="*/ 317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4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492 w 192"/>
                <a:gd name="T1" fmla="*/ 14 h 508"/>
                <a:gd name="T2" fmla="*/ 492 w 192"/>
                <a:gd name="T3" fmla="*/ 164 h 508"/>
                <a:gd name="T4" fmla="*/ 243 w 192"/>
                <a:gd name="T5" fmla="*/ 1108 h 508"/>
                <a:gd name="T6" fmla="*/ 129 w 192"/>
                <a:gd name="T7" fmla="*/ 1380 h 508"/>
                <a:gd name="T8" fmla="*/ 0 w 192"/>
                <a:gd name="T9" fmla="*/ 1728 h 508"/>
                <a:gd name="T10" fmla="*/ 0 w 192"/>
                <a:gd name="T11" fmla="*/ 1250 h 508"/>
                <a:gd name="T12" fmla="*/ 124 w 192"/>
                <a:gd name="T13" fmla="*/ 907 h 508"/>
                <a:gd name="T14" fmla="*/ 214 w 192"/>
                <a:gd name="T15" fmla="*/ 898 h 508"/>
                <a:gd name="T16" fmla="*/ 214 w 192"/>
                <a:gd name="T17" fmla="*/ 724 h 508"/>
                <a:gd name="T18" fmla="*/ 214 w 192"/>
                <a:gd name="T19" fmla="*/ 494 h 508"/>
                <a:gd name="T20" fmla="*/ 226 w 192"/>
                <a:gd name="T21" fmla="*/ 323 h 508"/>
                <a:gd name="T22" fmla="*/ 327 w 192"/>
                <a:gd name="T23" fmla="*/ 132 h 508"/>
                <a:gd name="T24" fmla="*/ 388 w 192"/>
                <a:gd name="T25" fmla="*/ 101 h 508"/>
                <a:gd name="T26" fmla="*/ 412 w 192"/>
                <a:gd name="T27" fmla="*/ 0 h 508"/>
                <a:gd name="T28" fmla="*/ 492 w 192"/>
                <a:gd name="T29" fmla="*/ 14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5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183 w 65"/>
                <a:gd name="T1" fmla="*/ 103 h 90"/>
                <a:gd name="T2" fmla="*/ 87 w 65"/>
                <a:gd name="T3" fmla="*/ 180 h 90"/>
                <a:gd name="T4" fmla="*/ 0 w 65"/>
                <a:gd name="T5" fmla="*/ 312 h 90"/>
                <a:gd name="T6" fmla="*/ 54 w 65"/>
                <a:gd name="T7" fmla="*/ 40 h 90"/>
                <a:gd name="T8" fmla="*/ 116 w 65"/>
                <a:gd name="T9" fmla="*/ 0 h 90"/>
                <a:gd name="T10" fmla="*/ 183 w 65"/>
                <a:gd name="T11" fmla="*/ 103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6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594 w 225"/>
                <a:gd name="T1" fmla="*/ 48 h 594"/>
                <a:gd name="T2" fmla="*/ 432 w 225"/>
                <a:gd name="T3" fmla="*/ 0 h 594"/>
                <a:gd name="T4" fmla="*/ 389 w 225"/>
                <a:gd name="T5" fmla="*/ 146 h 594"/>
                <a:gd name="T6" fmla="*/ 403 w 225"/>
                <a:gd name="T7" fmla="*/ 246 h 594"/>
                <a:gd name="T8" fmla="*/ 225 w 225"/>
                <a:gd name="T9" fmla="*/ 659 h 594"/>
                <a:gd name="T10" fmla="*/ 42 w 225"/>
                <a:gd name="T11" fmla="*/ 1341 h 594"/>
                <a:gd name="T12" fmla="*/ 0 w 225"/>
                <a:gd name="T13" fmla="*/ 2041 h 594"/>
                <a:gd name="T14" fmla="*/ 247 w 225"/>
                <a:gd name="T15" fmla="*/ 1499 h 594"/>
                <a:gd name="T16" fmla="*/ 479 w 225"/>
                <a:gd name="T17" fmla="*/ 254 h 594"/>
                <a:gd name="T18" fmla="*/ 532 w 225"/>
                <a:gd name="T19" fmla="*/ 207 h 594"/>
                <a:gd name="T20" fmla="*/ 594 w 225"/>
                <a:gd name="T21" fmla="*/ 48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7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512 w 295"/>
                <a:gd name="T1" fmla="*/ 389 h 210"/>
                <a:gd name="T2" fmla="*/ 356 w 295"/>
                <a:gd name="T3" fmla="*/ 160 h 210"/>
                <a:gd name="T4" fmla="*/ 271 w 295"/>
                <a:gd name="T5" fmla="*/ 137 h 210"/>
                <a:gd name="T6" fmla="*/ 189 w 295"/>
                <a:gd name="T7" fmla="*/ 0 h 210"/>
                <a:gd name="T8" fmla="*/ 100 w 295"/>
                <a:gd name="T9" fmla="*/ 0 h 210"/>
                <a:gd name="T10" fmla="*/ 0 w 295"/>
                <a:gd name="T11" fmla="*/ 170 h 210"/>
                <a:gd name="T12" fmla="*/ 43 w 295"/>
                <a:gd name="T13" fmla="*/ 218 h 210"/>
                <a:gd name="T14" fmla="*/ 144 w 295"/>
                <a:gd name="T15" fmla="*/ 193 h 210"/>
                <a:gd name="T16" fmla="*/ 189 w 295"/>
                <a:gd name="T17" fmla="*/ 106 h 210"/>
                <a:gd name="T18" fmla="*/ 226 w 295"/>
                <a:gd name="T19" fmla="*/ 181 h 210"/>
                <a:gd name="T20" fmla="*/ 226 w 295"/>
                <a:gd name="T21" fmla="*/ 364 h 210"/>
                <a:gd name="T22" fmla="*/ 289 w 295"/>
                <a:gd name="T23" fmla="*/ 389 h 210"/>
                <a:gd name="T24" fmla="*/ 289 w 295"/>
                <a:gd name="T25" fmla="*/ 230 h 210"/>
                <a:gd name="T26" fmla="*/ 386 w 295"/>
                <a:gd name="T27" fmla="*/ 302 h 210"/>
                <a:gd name="T28" fmla="*/ 366 w 295"/>
                <a:gd name="T29" fmla="*/ 496 h 210"/>
                <a:gd name="T30" fmla="*/ 386 w 295"/>
                <a:gd name="T31" fmla="*/ 569 h 210"/>
                <a:gd name="T32" fmla="*/ 431 w 295"/>
                <a:gd name="T33" fmla="*/ 457 h 210"/>
                <a:gd name="T34" fmla="*/ 476 w 295"/>
                <a:gd name="T35" fmla="*/ 496 h 210"/>
                <a:gd name="T36" fmla="*/ 467 w 295"/>
                <a:gd name="T37" fmla="*/ 613 h 210"/>
                <a:gd name="T38" fmla="*/ 525 w 295"/>
                <a:gd name="T39" fmla="*/ 676 h 210"/>
                <a:gd name="T40" fmla="*/ 525 w 295"/>
                <a:gd name="T41" fmla="*/ 531 h 210"/>
                <a:gd name="T42" fmla="*/ 584 w 295"/>
                <a:gd name="T43" fmla="*/ 554 h 210"/>
                <a:gd name="T44" fmla="*/ 584 w 295"/>
                <a:gd name="T45" fmla="*/ 723 h 210"/>
                <a:gd name="T46" fmla="*/ 630 w 295"/>
                <a:gd name="T47" fmla="*/ 676 h 210"/>
                <a:gd name="T48" fmla="*/ 602 w 295"/>
                <a:gd name="T49" fmla="*/ 496 h 210"/>
                <a:gd name="T50" fmla="*/ 684 w 295"/>
                <a:gd name="T51" fmla="*/ 579 h 210"/>
                <a:gd name="T52" fmla="*/ 694 w 295"/>
                <a:gd name="T53" fmla="*/ 708 h 210"/>
                <a:gd name="T54" fmla="*/ 779 w 295"/>
                <a:gd name="T55" fmla="*/ 708 h 210"/>
                <a:gd name="T56" fmla="*/ 759 w 295"/>
                <a:gd name="T57" fmla="*/ 544 h 210"/>
                <a:gd name="T58" fmla="*/ 640 w 295"/>
                <a:gd name="T59" fmla="*/ 435 h 210"/>
                <a:gd name="T60" fmla="*/ 632 w 295"/>
                <a:gd name="T61" fmla="*/ 426 h 210"/>
                <a:gd name="T62" fmla="*/ 621 w 295"/>
                <a:gd name="T63" fmla="*/ 425 h 210"/>
                <a:gd name="T64" fmla="*/ 596 w 295"/>
                <a:gd name="T65" fmla="*/ 418 h 210"/>
                <a:gd name="T66" fmla="*/ 572 w 295"/>
                <a:gd name="T67" fmla="*/ 410 h 210"/>
                <a:gd name="T68" fmla="*/ 550 w 295"/>
                <a:gd name="T69" fmla="*/ 399 h 210"/>
                <a:gd name="T70" fmla="*/ 527 w 295"/>
                <a:gd name="T71" fmla="*/ 391 h 210"/>
                <a:gd name="T72" fmla="*/ 515 w 295"/>
                <a:gd name="T73" fmla="*/ 390 h 210"/>
                <a:gd name="T74" fmla="*/ 512 w 295"/>
                <a:gd name="T75" fmla="*/ 389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8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229 w 116"/>
                <a:gd name="T1" fmla="*/ 149 h 159"/>
                <a:gd name="T2" fmla="*/ 180 w 116"/>
                <a:gd name="T3" fmla="*/ 123 h 159"/>
                <a:gd name="T4" fmla="*/ 130 w 116"/>
                <a:gd name="T5" fmla="*/ 58 h 159"/>
                <a:gd name="T6" fmla="*/ 85 w 116"/>
                <a:gd name="T7" fmla="*/ 49 h 159"/>
                <a:gd name="T8" fmla="*/ 34 w 116"/>
                <a:gd name="T9" fmla="*/ 0 h 159"/>
                <a:gd name="T10" fmla="*/ 34 w 116"/>
                <a:gd name="T11" fmla="*/ 101 h 159"/>
                <a:gd name="T12" fmla="*/ 85 w 116"/>
                <a:gd name="T13" fmla="*/ 123 h 159"/>
                <a:gd name="T14" fmla="*/ 148 w 116"/>
                <a:gd name="T15" fmla="*/ 149 h 159"/>
                <a:gd name="T16" fmla="*/ 142 w 116"/>
                <a:gd name="T17" fmla="*/ 348 h 159"/>
                <a:gd name="T18" fmla="*/ 142 w 116"/>
                <a:gd name="T19" fmla="*/ 409 h 159"/>
                <a:gd name="T20" fmla="*/ 198 w 116"/>
                <a:gd name="T21" fmla="*/ 485 h 159"/>
                <a:gd name="T22" fmla="*/ 166 w 116"/>
                <a:gd name="T23" fmla="*/ 497 h 159"/>
                <a:gd name="T24" fmla="*/ 108 w 116"/>
                <a:gd name="T25" fmla="*/ 442 h 159"/>
                <a:gd name="T26" fmla="*/ 0 w 116"/>
                <a:gd name="T27" fmla="*/ 442 h 159"/>
                <a:gd name="T28" fmla="*/ 18 w 116"/>
                <a:gd name="T29" fmla="*/ 526 h 159"/>
                <a:gd name="T30" fmla="*/ 130 w 116"/>
                <a:gd name="T31" fmla="*/ 583 h 159"/>
                <a:gd name="T32" fmla="*/ 203 w 116"/>
                <a:gd name="T33" fmla="*/ 583 h 159"/>
                <a:gd name="T34" fmla="*/ 307 w 116"/>
                <a:gd name="T35" fmla="*/ 481 h 159"/>
                <a:gd name="T36" fmla="*/ 259 w 116"/>
                <a:gd name="T37" fmla="*/ 392 h 159"/>
                <a:gd name="T38" fmla="*/ 259 w 116"/>
                <a:gd name="T39" fmla="*/ 296 h 159"/>
                <a:gd name="T40" fmla="*/ 241 w 116"/>
                <a:gd name="T41" fmla="*/ 194 h 159"/>
                <a:gd name="T42" fmla="*/ 229 w 116"/>
                <a:gd name="T43" fmla="*/ 149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9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139 w 47"/>
                <a:gd name="T1" fmla="*/ 33 h 41"/>
                <a:gd name="T2" fmla="*/ 26 w 47"/>
                <a:gd name="T3" fmla="*/ 0 h 41"/>
                <a:gd name="T4" fmla="*/ 0 w 47"/>
                <a:gd name="T5" fmla="*/ 33 h 41"/>
                <a:gd name="T6" fmla="*/ 26 w 47"/>
                <a:gd name="T7" fmla="*/ 69 h 41"/>
                <a:gd name="T8" fmla="*/ 136 w 47"/>
                <a:gd name="T9" fmla="*/ 123 h 41"/>
                <a:gd name="T10" fmla="*/ 142 w 47"/>
                <a:gd name="T11" fmla="*/ 83 h 41"/>
                <a:gd name="T12" fmla="*/ 142 w 47"/>
                <a:gd name="T13" fmla="*/ 72 h 41"/>
                <a:gd name="T14" fmla="*/ 140 w 47"/>
                <a:gd name="T15" fmla="*/ 50 h 41"/>
                <a:gd name="T16" fmla="*/ 139 w 47"/>
                <a:gd name="T17" fmla="*/ 37 h 41"/>
                <a:gd name="T18" fmla="*/ 139 w 47"/>
                <a:gd name="T19" fmla="*/ 3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90 w 40"/>
                <a:gd name="T1" fmla="*/ 76 h 36"/>
                <a:gd name="T2" fmla="*/ 18 w 40"/>
                <a:gd name="T3" fmla="*/ 0 h 36"/>
                <a:gd name="T4" fmla="*/ 0 w 40"/>
                <a:gd name="T5" fmla="*/ 58 h 36"/>
                <a:gd name="T6" fmla="*/ 37 w 40"/>
                <a:gd name="T7" fmla="*/ 120 h 36"/>
                <a:gd name="T8" fmla="*/ 102 w 40"/>
                <a:gd name="T9" fmla="*/ 124 h 36"/>
                <a:gd name="T10" fmla="*/ 101 w 40"/>
                <a:gd name="T11" fmla="*/ 120 h 36"/>
                <a:gd name="T12" fmla="*/ 99 w 40"/>
                <a:gd name="T13" fmla="*/ 100 h 36"/>
                <a:gd name="T14" fmla="*/ 93 w 40"/>
                <a:gd name="T15" fmla="*/ 86 h 36"/>
                <a:gd name="T16" fmla="*/ 90 w 40"/>
                <a:gd name="T17" fmla="*/ 7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79 w 38"/>
                <a:gd name="T1" fmla="*/ 45 h 32"/>
                <a:gd name="T2" fmla="*/ 12 w 38"/>
                <a:gd name="T3" fmla="*/ 0 h 32"/>
                <a:gd name="T4" fmla="*/ 0 w 38"/>
                <a:gd name="T5" fmla="*/ 45 h 32"/>
                <a:gd name="T6" fmla="*/ 46 w 38"/>
                <a:gd name="T7" fmla="*/ 89 h 32"/>
                <a:gd name="T8" fmla="*/ 101 w 38"/>
                <a:gd name="T9" fmla="*/ 103 h 32"/>
                <a:gd name="T10" fmla="*/ 101 w 38"/>
                <a:gd name="T11" fmla="*/ 58 h 32"/>
                <a:gd name="T12" fmla="*/ 79 w 38"/>
                <a:gd name="T13" fmla="*/ 45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50 w 35"/>
                <a:gd name="T1" fmla="*/ 55 h 30"/>
                <a:gd name="T2" fmla="*/ 0 w 35"/>
                <a:gd name="T3" fmla="*/ 0 h 30"/>
                <a:gd name="T4" fmla="*/ 0 w 35"/>
                <a:gd name="T5" fmla="*/ 103 h 30"/>
                <a:gd name="T6" fmla="*/ 43 w 35"/>
                <a:gd name="T7" fmla="*/ 104 h 30"/>
                <a:gd name="T8" fmla="*/ 68 w 35"/>
                <a:gd name="T9" fmla="*/ 88 h 30"/>
                <a:gd name="T10" fmla="*/ 50 w 35"/>
                <a:gd name="T11" fmla="*/ 5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162 h 58"/>
                <a:gd name="T2" fmla="*/ 0 w 81"/>
                <a:gd name="T3" fmla="*/ 208 h 58"/>
                <a:gd name="T4" fmla="*/ 16 w 81"/>
                <a:gd name="T5" fmla="*/ 199 h 58"/>
                <a:gd name="T6" fmla="*/ 33 w 81"/>
                <a:gd name="T7" fmla="*/ 190 h 58"/>
                <a:gd name="T8" fmla="*/ 51 w 81"/>
                <a:gd name="T9" fmla="*/ 166 h 58"/>
                <a:gd name="T10" fmla="*/ 71 w 81"/>
                <a:gd name="T11" fmla="*/ 145 h 58"/>
                <a:gd name="T12" fmla="*/ 87 w 81"/>
                <a:gd name="T13" fmla="*/ 77 h 58"/>
                <a:gd name="T14" fmla="*/ 149 w 81"/>
                <a:gd name="T15" fmla="*/ 64 h 58"/>
                <a:gd name="T16" fmla="*/ 188 w 81"/>
                <a:gd name="T17" fmla="*/ 35 h 58"/>
                <a:gd name="T18" fmla="*/ 81 w 81"/>
                <a:gd name="T19" fmla="*/ 1 h 58"/>
                <a:gd name="T20" fmla="*/ 0 w 81"/>
                <a:gd name="T21" fmla="*/ 0 h 58"/>
                <a:gd name="T22" fmla="*/ 0 w 81"/>
                <a:gd name="T23" fmla="*/ 41 h 58"/>
                <a:gd name="T24" fmla="*/ 67 w 81"/>
                <a:gd name="T25" fmla="*/ 56 h 58"/>
                <a:gd name="T26" fmla="*/ 49 w 81"/>
                <a:gd name="T27" fmla="*/ 124 h 58"/>
                <a:gd name="T28" fmla="*/ 36 w 81"/>
                <a:gd name="T29" fmla="*/ 138 h 58"/>
                <a:gd name="T30" fmla="*/ 22 w 81"/>
                <a:gd name="T31" fmla="*/ 145 h 58"/>
                <a:gd name="T32" fmla="*/ 13 w 81"/>
                <a:gd name="T33" fmla="*/ 158 h 58"/>
                <a:gd name="T34" fmla="*/ 0 w 81"/>
                <a:gd name="T35" fmla="*/ 162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4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304 w 109"/>
                <a:gd name="T1" fmla="*/ 42 h 61"/>
                <a:gd name="T2" fmla="*/ 304 w 109"/>
                <a:gd name="T3" fmla="*/ 2 h 61"/>
                <a:gd name="T4" fmla="*/ 238 w 109"/>
                <a:gd name="T5" fmla="*/ 0 h 61"/>
                <a:gd name="T6" fmla="*/ 114 w 109"/>
                <a:gd name="T7" fmla="*/ 0 h 61"/>
                <a:gd name="T8" fmla="*/ 50 w 109"/>
                <a:gd name="T9" fmla="*/ 0 h 61"/>
                <a:gd name="T10" fmla="*/ 0 w 109"/>
                <a:gd name="T11" fmla="*/ 1 h 61"/>
                <a:gd name="T12" fmla="*/ 0 w 109"/>
                <a:gd name="T13" fmla="*/ 34 h 61"/>
                <a:gd name="T14" fmla="*/ 83 w 109"/>
                <a:gd name="T15" fmla="*/ 42 h 61"/>
                <a:gd name="T16" fmla="*/ 65 w 109"/>
                <a:gd name="T17" fmla="*/ 109 h 61"/>
                <a:gd name="T18" fmla="*/ 44 w 109"/>
                <a:gd name="T19" fmla="*/ 122 h 61"/>
                <a:gd name="T20" fmla="*/ 28 w 109"/>
                <a:gd name="T21" fmla="*/ 126 h 61"/>
                <a:gd name="T22" fmla="*/ 17 w 109"/>
                <a:gd name="T23" fmla="*/ 140 h 61"/>
                <a:gd name="T24" fmla="*/ 0 w 109"/>
                <a:gd name="T25" fmla="*/ 141 h 61"/>
                <a:gd name="T26" fmla="*/ 0 w 109"/>
                <a:gd name="T27" fmla="*/ 180 h 61"/>
                <a:gd name="T28" fmla="*/ 19 w 109"/>
                <a:gd name="T29" fmla="*/ 176 h 61"/>
                <a:gd name="T30" fmla="*/ 39 w 109"/>
                <a:gd name="T31" fmla="*/ 164 h 61"/>
                <a:gd name="T32" fmla="*/ 60 w 109"/>
                <a:gd name="T33" fmla="*/ 157 h 61"/>
                <a:gd name="T34" fmla="*/ 84 w 109"/>
                <a:gd name="T35" fmla="*/ 140 h 61"/>
                <a:gd name="T36" fmla="*/ 125 w 109"/>
                <a:gd name="T37" fmla="*/ 55 h 61"/>
                <a:gd name="T38" fmla="*/ 185 w 109"/>
                <a:gd name="T39" fmla="*/ 60 h 61"/>
                <a:gd name="T40" fmla="*/ 199 w 109"/>
                <a:gd name="T41" fmla="*/ 93 h 61"/>
                <a:gd name="T42" fmla="*/ 210 w 109"/>
                <a:gd name="T43" fmla="*/ 119 h 61"/>
                <a:gd name="T44" fmla="*/ 226 w 109"/>
                <a:gd name="T45" fmla="*/ 141 h 61"/>
                <a:gd name="T46" fmla="*/ 238 w 109"/>
                <a:gd name="T47" fmla="*/ 161 h 61"/>
                <a:gd name="T48" fmla="*/ 253 w 109"/>
                <a:gd name="T49" fmla="*/ 172 h 61"/>
                <a:gd name="T50" fmla="*/ 266 w 109"/>
                <a:gd name="T51" fmla="*/ 180 h 61"/>
                <a:gd name="T52" fmla="*/ 288 w 109"/>
                <a:gd name="T53" fmla="*/ 185 h 61"/>
                <a:gd name="T54" fmla="*/ 304 w 109"/>
                <a:gd name="T55" fmla="*/ 180 h 61"/>
                <a:gd name="T56" fmla="*/ 304 w 109"/>
                <a:gd name="T57" fmla="*/ 141 h 61"/>
                <a:gd name="T58" fmla="*/ 272 w 109"/>
                <a:gd name="T59" fmla="*/ 145 h 61"/>
                <a:gd name="T60" fmla="*/ 250 w 109"/>
                <a:gd name="T61" fmla="*/ 137 h 61"/>
                <a:gd name="T62" fmla="*/ 235 w 109"/>
                <a:gd name="T63" fmla="*/ 99 h 61"/>
                <a:gd name="T64" fmla="*/ 226 w 109"/>
                <a:gd name="T65" fmla="*/ 42 h 61"/>
                <a:gd name="T66" fmla="*/ 284 w 109"/>
                <a:gd name="T67" fmla="*/ 37 h 61"/>
                <a:gd name="T68" fmla="*/ 304 w 109"/>
                <a:gd name="T69" fmla="*/ 42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5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87 w 43"/>
                <a:gd name="T1" fmla="*/ 35 h 60"/>
                <a:gd name="T2" fmla="*/ 87 w 43"/>
                <a:gd name="T3" fmla="*/ 0 h 60"/>
                <a:gd name="T4" fmla="*/ 0 w 43"/>
                <a:gd name="T5" fmla="*/ 2 h 60"/>
                <a:gd name="T6" fmla="*/ 5 w 43"/>
                <a:gd name="T7" fmla="*/ 79 h 60"/>
                <a:gd name="T8" fmla="*/ 23 w 43"/>
                <a:gd name="T9" fmla="*/ 137 h 60"/>
                <a:gd name="T10" fmla="*/ 39 w 43"/>
                <a:gd name="T11" fmla="*/ 179 h 60"/>
                <a:gd name="T12" fmla="*/ 60 w 43"/>
                <a:gd name="T13" fmla="*/ 197 h 60"/>
                <a:gd name="T14" fmla="*/ 62 w 43"/>
                <a:gd name="T15" fmla="*/ 207 h 60"/>
                <a:gd name="T16" fmla="*/ 72 w 43"/>
                <a:gd name="T17" fmla="*/ 209 h 60"/>
                <a:gd name="T18" fmla="*/ 79 w 43"/>
                <a:gd name="T19" fmla="*/ 209 h 60"/>
                <a:gd name="T20" fmla="*/ 87 w 43"/>
                <a:gd name="T21" fmla="*/ 207 h 60"/>
                <a:gd name="T22" fmla="*/ 87 w 43"/>
                <a:gd name="T23" fmla="*/ 160 h 60"/>
                <a:gd name="T24" fmla="*/ 62 w 43"/>
                <a:gd name="T25" fmla="*/ 160 h 60"/>
                <a:gd name="T26" fmla="*/ 47 w 43"/>
                <a:gd name="T27" fmla="*/ 141 h 60"/>
                <a:gd name="T28" fmla="*/ 37 w 43"/>
                <a:gd name="T29" fmla="*/ 103 h 60"/>
                <a:gd name="T30" fmla="*/ 27 w 43"/>
                <a:gd name="T31" fmla="*/ 35 h 60"/>
                <a:gd name="T32" fmla="*/ 72 w 43"/>
                <a:gd name="T33" fmla="*/ 34 h 60"/>
                <a:gd name="T34" fmla="*/ 87 w 43"/>
                <a:gd name="T35" fmla="*/ 35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6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274 w 220"/>
                <a:gd name="T1" fmla="*/ 298 h 221"/>
                <a:gd name="T2" fmla="*/ 328 w 220"/>
                <a:gd name="T3" fmla="*/ 329 h 221"/>
                <a:gd name="T4" fmla="*/ 366 w 220"/>
                <a:gd name="T5" fmla="*/ 349 h 221"/>
                <a:gd name="T6" fmla="*/ 388 w 220"/>
                <a:gd name="T7" fmla="*/ 368 h 221"/>
                <a:gd name="T8" fmla="*/ 397 w 220"/>
                <a:gd name="T9" fmla="*/ 386 h 221"/>
                <a:gd name="T10" fmla="*/ 406 w 220"/>
                <a:gd name="T11" fmla="*/ 409 h 221"/>
                <a:gd name="T12" fmla="*/ 413 w 220"/>
                <a:gd name="T13" fmla="*/ 438 h 221"/>
                <a:gd name="T14" fmla="*/ 426 w 220"/>
                <a:gd name="T15" fmla="*/ 478 h 221"/>
                <a:gd name="T16" fmla="*/ 452 w 220"/>
                <a:gd name="T17" fmla="*/ 532 h 221"/>
                <a:gd name="T18" fmla="*/ 494 w 220"/>
                <a:gd name="T19" fmla="*/ 410 h 221"/>
                <a:gd name="T20" fmla="*/ 501 w 220"/>
                <a:gd name="T21" fmla="*/ 274 h 221"/>
                <a:gd name="T22" fmla="*/ 495 w 220"/>
                <a:gd name="T23" fmla="*/ 141 h 221"/>
                <a:gd name="T24" fmla="*/ 492 w 220"/>
                <a:gd name="T25" fmla="*/ 0 h 221"/>
                <a:gd name="T26" fmla="*/ 555 w 220"/>
                <a:gd name="T27" fmla="*/ 176 h 221"/>
                <a:gd name="T28" fmla="*/ 552 w 220"/>
                <a:gd name="T29" fmla="*/ 304 h 221"/>
                <a:gd name="T30" fmla="*/ 547 w 220"/>
                <a:gd name="T31" fmla="*/ 410 h 221"/>
                <a:gd name="T32" fmla="*/ 532 w 220"/>
                <a:gd name="T33" fmla="*/ 517 h 221"/>
                <a:gd name="T34" fmla="*/ 507 w 220"/>
                <a:gd name="T35" fmla="*/ 639 h 221"/>
                <a:gd name="T36" fmla="*/ 438 w 220"/>
                <a:gd name="T37" fmla="*/ 660 h 221"/>
                <a:gd name="T38" fmla="*/ 335 w 220"/>
                <a:gd name="T39" fmla="*/ 788 h 221"/>
                <a:gd name="T40" fmla="*/ 185 w 220"/>
                <a:gd name="T41" fmla="*/ 788 h 221"/>
                <a:gd name="T42" fmla="*/ 81 w 220"/>
                <a:gd name="T43" fmla="*/ 682 h 221"/>
                <a:gd name="T44" fmla="*/ 34 w 220"/>
                <a:gd name="T45" fmla="*/ 570 h 221"/>
                <a:gd name="T46" fmla="*/ 2 w 220"/>
                <a:gd name="T47" fmla="*/ 423 h 221"/>
                <a:gd name="T48" fmla="*/ 0 w 220"/>
                <a:gd name="T49" fmla="*/ 304 h 221"/>
                <a:gd name="T50" fmla="*/ 2 w 220"/>
                <a:gd name="T51" fmla="*/ 193 h 221"/>
                <a:gd name="T52" fmla="*/ 27 w 220"/>
                <a:gd name="T53" fmla="*/ 88 h 221"/>
                <a:gd name="T54" fmla="*/ 43 w 220"/>
                <a:gd name="T55" fmla="*/ 206 h 221"/>
                <a:gd name="T56" fmla="*/ 54 w 220"/>
                <a:gd name="T57" fmla="*/ 314 h 221"/>
                <a:gd name="T58" fmla="*/ 62 w 220"/>
                <a:gd name="T59" fmla="*/ 421 h 221"/>
                <a:gd name="T60" fmla="*/ 85 w 220"/>
                <a:gd name="T61" fmla="*/ 526 h 221"/>
                <a:gd name="T62" fmla="*/ 95 w 220"/>
                <a:gd name="T63" fmla="*/ 473 h 221"/>
                <a:gd name="T64" fmla="*/ 106 w 220"/>
                <a:gd name="T65" fmla="*/ 431 h 221"/>
                <a:gd name="T66" fmla="*/ 116 w 220"/>
                <a:gd name="T67" fmla="*/ 394 h 221"/>
                <a:gd name="T68" fmla="*/ 127 w 220"/>
                <a:gd name="T69" fmla="*/ 373 h 221"/>
                <a:gd name="T70" fmla="*/ 145 w 220"/>
                <a:gd name="T71" fmla="*/ 350 h 221"/>
                <a:gd name="T72" fmla="*/ 164 w 220"/>
                <a:gd name="T73" fmla="*/ 334 h 221"/>
                <a:gd name="T74" fmla="*/ 194 w 220"/>
                <a:gd name="T75" fmla="*/ 321 h 221"/>
                <a:gd name="T76" fmla="*/ 234 w 220"/>
                <a:gd name="T77" fmla="*/ 311 h 221"/>
                <a:gd name="T78" fmla="*/ 234 w 220"/>
                <a:gd name="T79" fmla="*/ 359 h 221"/>
                <a:gd name="T80" fmla="*/ 207 w 220"/>
                <a:gd name="T81" fmla="*/ 386 h 221"/>
                <a:gd name="T82" fmla="*/ 185 w 220"/>
                <a:gd name="T83" fmla="*/ 409 h 221"/>
                <a:gd name="T84" fmla="*/ 171 w 220"/>
                <a:gd name="T85" fmla="*/ 431 h 221"/>
                <a:gd name="T86" fmla="*/ 165 w 220"/>
                <a:gd name="T87" fmla="*/ 452 h 221"/>
                <a:gd name="T88" fmla="*/ 164 w 220"/>
                <a:gd name="T89" fmla="*/ 478 h 221"/>
                <a:gd name="T90" fmla="*/ 168 w 220"/>
                <a:gd name="T91" fmla="*/ 513 h 221"/>
                <a:gd name="T92" fmla="*/ 171 w 220"/>
                <a:gd name="T93" fmla="*/ 552 h 221"/>
                <a:gd name="T94" fmla="*/ 183 w 220"/>
                <a:gd name="T95" fmla="*/ 601 h 221"/>
                <a:gd name="T96" fmla="*/ 232 w 220"/>
                <a:gd name="T97" fmla="*/ 601 h 221"/>
                <a:gd name="T98" fmla="*/ 232 w 220"/>
                <a:gd name="T99" fmla="*/ 526 h 221"/>
                <a:gd name="T100" fmla="*/ 267 w 220"/>
                <a:gd name="T101" fmla="*/ 532 h 221"/>
                <a:gd name="T102" fmla="*/ 281 w 220"/>
                <a:gd name="T103" fmla="*/ 621 h 221"/>
                <a:gd name="T104" fmla="*/ 345 w 220"/>
                <a:gd name="T105" fmla="*/ 621 h 221"/>
                <a:gd name="T106" fmla="*/ 368 w 220"/>
                <a:gd name="T107" fmla="*/ 532 h 221"/>
                <a:gd name="T108" fmla="*/ 364 w 220"/>
                <a:gd name="T109" fmla="*/ 496 h 221"/>
                <a:gd name="T110" fmla="*/ 354 w 220"/>
                <a:gd name="T111" fmla="*/ 462 h 221"/>
                <a:gd name="T112" fmla="*/ 348 w 220"/>
                <a:gd name="T113" fmla="*/ 438 h 221"/>
                <a:gd name="T114" fmla="*/ 337 w 220"/>
                <a:gd name="T115" fmla="*/ 421 h 221"/>
                <a:gd name="T116" fmla="*/ 326 w 220"/>
                <a:gd name="T117" fmla="*/ 408 h 221"/>
                <a:gd name="T118" fmla="*/ 310 w 220"/>
                <a:gd name="T119" fmla="*/ 391 h 221"/>
                <a:gd name="T120" fmla="*/ 289 w 220"/>
                <a:gd name="T121" fmla="*/ 375 h 221"/>
                <a:gd name="T122" fmla="*/ 263 w 220"/>
                <a:gd name="T123" fmla="*/ 359 h 221"/>
                <a:gd name="T124" fmla="*/ 274 w 220"/>
                <a:gd name="T125" fmla="*/ 298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7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293 w 119"/>
                <a:gd name="T1" fmla="*/ 356 h 156"/>
                <a:gd name="T2" fmla="*/ 253 w 119"/>
                <a:gd name="T3" fmla="*/ 519 h 156"/>
                <a:gd name="T4" fmla="*/ 148 w 119"/>
                <a:gd name="T5" fmla="*/ 608 h 156"/>
                <a:gd name="T6" fmla="*/ 0 w 119"/>
                <a:gd name="T7" fmla="*/ 236 h 156"/>
                <a:gd name="T8" fmla="*/ 68 w 119"/>
                <a:gd name="T9" fmla="*/ 130 h 156"/>
                <a:gd name="T10" fmla="*/ 116 w 119"/>
                <a:gd name="T11" fmla="*/ 0 h 156"/>
                <a:gd name="T12" fmla="*/ 293 w 119"/>
                <a:gd name="T13" fmla="*/ 356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8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82 w 28"/>
                <a:gd name="T1" fmla="*/ 245 h 77"/>
                <a:gd name="T2" fmla="*/ 43 w 28"/>
                <a:gd name="T3" fmla="*/ 0 h 77"/>
                <a:gd name="T4" fmla="*/ 0 w 28"/>
                <a:gd name="T5" fmla="*/ 18 h 77"/>
                <a:gd name="T6" fmla="*/ 15 w 28"/>
                <a:gd name="T7" fmla="*/ 236 h 77"/>
                <a:gd name="T8" fmla="*/ 73 w 28"/>
                <a:gd name="T9" fmla="*/ 293 h 77"/>
                <a:gd name="T10" fmla="*/ 82 w 28"/>
                <a:gd name="T11" fmla="*/ 245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9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549 w 440"/>
                <a:gd name="T1" fmla="*/ 107 h 857"/>
                <a:gd name="T2" fmla="*/ 735 w 440"/>
                <a:gd name="T3" fmla="*/ 248 h 857"/>
                <a:gd name="T4" fmla="*/ 859 w 440"/>
                <a:gd name="T5" fmla="*/ 356 h 857"/>
                <a:gd name="T6" fmla="*/ 941 w 440"/>
                <a:gd name="T7" fmla="*/ 489 h 857"/>
                <a:gd name="T8" fmla="*/ 1002 w 440"/>
                <a:gd name="T9" fmla="*/ 679 h 857"/>
                <a:gd name="T10" fmla="*/ 1109 w 440"/>
                <a:gd name="T11" fmla="*/ 1375 h 857"/>
                <a:gd name="T12" fmla="*/ 1146 w 440"/>
                <a:gd name="T13" fmla="*/ 1864 h 857"/>
                <a:gd name="T14" fmla="*/ 1002 w 440"/>
                <a:gd name="T15" fmla="*/ 2572 h 857"/>
                <a:gd name="T16" fmla="*/ 902 w 440"/>
                <a:gd name="T17" fmla="*/ 2899 h 857"/>
                <a:gd name="T18" fmla="*/ 712 w 440"/>
                <a:gd name="T19" fmla="*/ 2784 h 857"/>
                <a:gd name="T20" fmla="*/ 801 w 440"/>
                <a:gd name="T21" fmla="*/ 2718 h 857"/>
                <a:gd name="T22" fmla="*/ 902 w 440"/>
                <a:gd name="T23" fmla="*/ 2489 h 857"/>
                <a:gd name="T24" fmla="*/ 854 w 440"/>
                <a:gd name="T25" fmla="*/ 2243 h 857"/>
                <a:gd name="T26" fmla="*/ 1031 w 440"/>
                <a:gd name="T27" fmla="*/ 2047 h 857"/>
                <a:gd name="T28" fmla="*/ 977 w 440"/>
                <a:gd name="T29" fmla="*/ 1722 h 857"/>
                <a:gd name="T30" fmla="*/ 876 w 440"/>
                <a:gd name="T31" fmla="*/ 1670 h 857"/>
                <a:gd name="T32" fmla="*/ 977 w 440"/>
                <a:gd name="T33" fmla="*/ 1330 h 857"/>
                <a:gd name="T34" fmla="*/ 867 w 440"/>
                <a:gd name="T35" fmla="*/ 1047 h 857"/>
                <a:gd name="T36" fmla="*/ 829 w 440"/>
                <a:gd name="T37" fmla="*/ 1000 h 857"/>
                <a:gd name="T38" fmla="*/ 790 w 440"/>
                <a:gd name="T39" fmla="*/ 960 h 857"/>
                <a:gd name="T40" fmla="*/ 758 w 440"/>
                <a:gd name="T41" fmla="*/ 925 h 857"/>
                <a:gd name="T42" fmla="*/ 752 w 440"/>
                <a:gd name="T43" fmla="*/ 868 h 857"/>
                <a:gd name="T44" fmla="*/ 712 w 440"/>
                <a:gd name="T45" fmla="*/ 596 h 857"/>
                <a:gd name="T46" fmla="*/ 567 w 440"/>
                <a:gd name="T47" fmla="*/ 1312 h 857"/>
                <a:gd name="T48" fmla="*/ 437 w 440"/>
                <a:gd name="T49" fmla="*/ 1375 h 857"/>
                <a:gd name="T50" fmla="*/ 567 w 440"/>
                <a:gd name="T51" fmla="*/ 1654 h 857"/>
                <a:gd name="T52" fmla="*/ 487 w 440"/>
                <a:gd name="T53" fmla="*/ 1769 h 857"/>
                <a:gd name="T54" fmla="*/ 538 w 440"/>
                <a:gd name="T55" fmla="*/ 2031 h 857"/>
                <a:gd name="T56" fmla="*/ 487 w 440"/>
                <a:gd name="T57" fmla="*/ 2371 h 857"/>
                <a:gd name="T58" fmla="*/ 302 w 440"/>
                <a:gd name="T59" fmla="*/ 1967 h 857"/>
                <a:gd name="T60" fmla="*/ 302 w 440"/>
                <a:gd name="T61" fmla="*/ 1151 h 857"/>
                <a:gd name="T62" fmla="*/ 227 w 440"/>
                <a:gd name="T63" fmla="*/ 1748 h 857"/>
                <a:gd name="T64" fmla="*/ 0 w 440"/>
                <a:gd name="T65" fmla="*/ 1999 h 857"/>
                <a:gd name="T66" fmla="*/ 177 w 440"/>
                <a:gd name="T67" fmla="*/ 861 h 857"/>
                <a:gd name="T68" fmla="*/ 192 w 440"/>
                <a:gd name="T69" fmla="*/ 596 h 857"/>
                <a:gd name="T70" fmla="*/ 240 w 440"/>
                <a:gd name="T71" fmla="*/ 404 h 857"/>
                <a:gd name="T72" fmla="*/ 322 w 440"/>
                <a:gd name="T73" fmla="*/ 217 h 857"/>
                <a:gd name="T74" fmla="*/ 432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0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472 w 326"/>
                <a:gd name="T1" fmla="*/ 390 h 627"/>
                <a:gd name="T2" fmla="*/ 288 w 326"/>
                <a:gd name="T3" fmla="*/ 1089 h 627"/>
                <a:gd name="T4" fmla="*/ 182 w 326"/>
                <a:gd name="T5" fmla="*/ 1361 h 627"/>
                <a:gd name="T6" fmla="*/ 23 w 326"/>
                <a:gd name="T7" fmla="*/ 1709 h 627"/>
                <a:gd name="T8" fmla="*/ 0 w 326"/>
                <a:gd name="T9" fmla="*/ 1970 h 627"/>
                <a:gd name="T10" fmla="*/ 77 w 326"/>
                <a:gd name="T11" fmla="*/ 2068 h 627"/>
                <a:gd name="T12" fmla="*/ 196 w 326"/>
                <a:gd name="T13" fmla="*/ 2068 h 627"/>
                <a:gd name="T14" fmla="*/ 359 w 326"/>
                <a:gd name="T15" fmla="*/ 2081 h 627"/>
                <a:gd name="T16" fmla="*/ 594 w 326"/>
                <a:gd name="T17" fmla="*/ 2048 h 627"/>
                <a:gd name="T18" fmla="*/ 840 w 326"/>
                <a:gd name="T19" fmla="*/ 2118 h 627"/>
                <a:gd name="T20" fmla="*/ 818 w 326"/>
                <a:gd name="T21" fmla="*/ 1989 h 627"/>
                <a:gd name="T22" fmla="*/ 422 w 326"/>
                <a:gd name="T23" fmla="*/ 1970 h 627"/>
                <a:gd name="T24" fmla="*/ 260 w 326"/>
                <a:gd name="T25" fmla="*/ 1756 h 627"/>
                <a:gd name="T26" fmla="*/ 344 w 326"/>
                <a:gd name="T27" fmla="*/ 1346 h 627"/>
                <a:gd name="T28" fmla="*/ 532 w 326"/>
                <a:gd name="T29" fmla="*/ 580 h 627"/>
                <a:gd name="T30" fmla="*/ 617 w 326"/>
                <a:gd name="T31" fmla="*/ 0 h 627"/>
                <a:gd name="T32" fmla="*/ 472 w 326"/>
                <a:gd name="T33" fmla="*/ 39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1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135 w 74"/>
                <a:gd name="T1" fmla="*/ 0 h 146"/>
                <a:gd name="T2" fmla="*/ 185 w 74"/>
                <a:gd name="T3" fmla="*/ 220 h 146"/>
                <a:gd name="T4" fmla="*/ 185 w 74"/>
                <a:gd name="T5" fmla="*/ 494 h 146"/>
                <a:gd name="T6" fmla="*/ 0 w 74"/>
                <a:gd name="T7" fmla="*/ 494 h 146"/>
                <a:gd name="T8" fmla="*/ 0 w 74"/>
                <a:gd name="T9" fmla="*/ 269 h 146"/>
                <a:gd name="T10" fmla="*/ 101 w 74"/>
                <a:gd name="T11" fmla="*/ 154 h 146"/>
                <a:gd name="T12" fmla="*/ 135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6" name="AutoShape 49"/>
          <p:cNvSpPr>
            <a:spLocks noChangeArrowheads="1"/>
          </p:cNvSpPr>
          <p:nvPr/>
        </p:nvSpPr>
        <p:spPr bwMode="auto">
          <a:xfrm>
            <a:off x="6039096" y="1657019"/>
            <a:ext cx="2162175" cy="2144713"/>
          </a:xfrm>
          <a:prstGeom prst="wedgeEllipseCallout">
            <a:avLst>
              <a:gd name="adj1" fmla="val -39940"/>
              <a:gd name="adj2" fmla="val 431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ko-KR" sz="1400" dirty="0">
              <a:latin typeface="+mn-ea"/>
            </a:endParaRPr>
          </a:p>
        </p:txBody>
      </p:sp>
      <p:sp>
        <p:nvSpPr>
          <p:cNvPr id="5127" name="Rectangle 50"/>
          <p:cNvSpPr>
            <a:spLocks noChangeArrowheads="1"/>
          </p:cNvSpPr>
          <p:nvPr/>
        </p:nvSpPr>
        <p:spPr bwMode="auto">
          <a:xfrm>
            <a:off x="103060" y="31840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280396" y="2157082"/>
            <a:ext cx="1701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dirty="0">
                <a:latin typeface="+mn-ea"/>
              </a:rPr>
              <a:t>이번 장에서는 변수와 각종 </a:t>
            </a:r>
            <a:r>
              <a:rPr lang="ko-KR" altLang="en-US" dirty="0" err="1">
                <a:latin typeface="+mn-ea"/>
              </a:rPr>
              <a:t>자료형을</a:t>
            </a:r>
            <a:r>
              <a:rPr lang="ko-KR" altLang="en-US" dirty="0">
                <a:latin typeface="+mn-ea"/>
              </a:rPr>
              <a:t> 살펴봅니다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 bwMode="auto">
          <a:xfrm flipH="1" flipV="1">
            <a:off x="3257876" y="2757157"/>
            <a:ext cx="1504870" cy="10699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E52CA9-A49A-4BAA-B798-733F0296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unsigned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96271" y="2130518"/>
            <a:ext cx="6638925" cy="63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90" y="3430960"/>
            <a:ext cx="6534150" cy="19145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4C79F6-5A55-4747-B0B6-3B1E49A2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132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>
                <a:ea typeface="굴림" pitchFamily="50" charset="-127"/>
              </a:rPr>
              <a:t>unsigned </a:t>
            </a:r>
            <a:r>
              <a:rPr lang="ko-KR" altLang="en-US" sz="3600">
                <a:ea typeface="굴림" pitchFamily="50" charset="-127"/>
              </a:rPr>
              <a:t>수식자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rgbClr val="0000FF"/>
                </a:solidFill>
              </a:rPr>
              <a:t>unsigned int</a:t>
            </a:r>
            <a:r>
              <a:rPr lang="en-US" altLang="en-US" sz="2000" dirty="0"/>
              <a:t>    speed;		</a:t>
            </a:r>
            <a:r>
              <a:rPr lang="en-US" altLang="en-US" sz="2000" dirty="0">
                <a:solidFill>
                  <a:srgbClr val="008000"/>
                </a:solidFill>
              </a:rPr>
              <a:t>//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부호</a:t>
            </a:r>
            <a:r>
              <a:rPr lang="en-US" altLang="en-US" sz="2000" dirty="0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없는</a:t>
            </a:r>
            <a:r>
              <a:rPr lang="en-US" altLang="en-US" sz="2000" dirty="0">
                <a:solidFill>
                  <a:srgbClr val="008000"/>
                </a:solidFill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</a:rPr>
              <a:t>int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형</a:t>
            </a:r>
            <a:r>
              <a:rPr lang="en-US" altLang="en-US" sz="2000" dirty="0">
                <a:solidFill>
                  <a:srgbClr val="008000"/>
                </a:solidFill>
              </a:rPr>
              <a:t> </a:t>
            </a:r>
            <a:endParaRPr lang="en-US" altLang="en-US" sz="2000" dirty="0"/>
          </a:p>
          <a:p>
            <a:pPr eaLnBrk="1" hangingPunct="1"/>
            <a:r>
              <a:rPr lang="en-US" altLang="en-US" sz="2000" dirty="0">
                <a:solidFill>
                  <a:srgbClr val="0000FF"/>
                </a:solidFill>
              </a:rPr>
              <a:t>unsigned short    </a:t>
            </a:r>
            <a:r>
              <a:rPr lang="en-US" altLang="en-US" sz="2000" dirty="0"/>
              <a:t>players;	</a:t>
            </a:r>
            <a:r>
              <a:rPr lang="en-US" altLang="en-US" sz="2000" dirty="0">
                <a:solidFill>
                  <a:srgbClr val="008000"/>
                </a:solidFill>
              </a:rPr>
              <a:t>//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부호</a:t>
            </a:r>
            <a:r>
              <a:rPr lang="en-US" altLang="en-US" sz="2000" dirty="0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없는</a:t>
            </a:r>
            <a:r>
              <a:rPr lang="en-US" altLang="en-US" sz="2000" dirty="0">
                <a:solidFill>
                  <a:srgbClr val="008000"/>
                </a:solidFill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</a:rPr>
              <a:t>short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형</a:t>
            </a:r>
            <a:endParaRPr lang="en-US" altLang="en-US" sz="2000" dirty="0"/>
          </a:p>
          <a:p>
            <a:pPr eaLnBrk="1" hangingPunct="1"/>
            <a:r>
              <a:rPr lang="en-US" altLang="en-US" sz="2000" dirty="0">
                <a:solidFill>
                  <a:srgbClr val="0000FF"/>
                </a:solidFill>
              </a:rPr>
              <a:t>unsigned long</a:t>
            </a:r>
            <a:r>
              <a:rPr lang="en-US" altLang="en-US" sz="2000" dirty="0"/>
              <a:t>   seconds;	</a:t>
            </a:r>
            <a:r>
              <a:rPr lang="en-US" altLang="en-US" sz="2000" dirty="0">
                <a:solidFill>
                  <a:srgbClr val="008000"/>
                </a:solidFill>
              </a:rPr>
              <a:t>//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부호</a:t>
            </a:r>
            <a:r>
              <a:rPr lang="en-US" altLang="en-US" sz="2000" dirty="0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없는</a:t>
            </a:r>
            <a:r>
              <a:rPr lang="en-US" altLang="en-US" sz="2000" dirty="0">
                <a:solidFill>
                  <a:srgbClr val="008000"/>
                </a:solidFill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</a:rPr>
              <a:t>long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형</a:t>
            </a:r>
            <a:endParaRPr lang="en-US" altLang="en-US" sz="2000" dirty="0">
              <a:solidFill>
                <a:srgbClr val="008000"/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en-US" sz="2000" dirty="0">
                <a:solidFill>
                  <a:srgbClr val="0000FF"/>
                </a:solidFill>
              </a:rPr>
              <a:t>unsigned long </a:t>
            </a:r>
            <a:r>
              <a:rPr lang="en-US" altLang="en-US" sz="2000" dirty="0" err="1">
                <a:solidFill>
                  <a:srgbClr val="0000FF"/>
                </a:solidFill>
              </a:rPr>
              <a:t>long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   </a:t>
            </a:r>
            <a:r>
              <a:rPr lang="en-US" altLang="en-US" sz="2000" dirty="0" err="1"/>
              <a:t>populatino</a:t>
            </a:r>
            <a:r>
              <a:rPr lang="en-US" altLang="en-US" sz="2000" dirty="0"/>
              <a:t>;	</a:t>
            </a:r>
            <a:r>
              <a:rPr lang="en-US" altLang="en-US" sz="2000" dirty="0">
                <a:solidFill>
                  <a:srgbClr val="008000"/>
                </a:solidFill>
              </a:rPr>
              <a:t>//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부호</a:t>
            </a:r>
            <a:r>
              <a:rPr lang="en-US" altLang="en-US" sz="2000" dirty="0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없는</a:t>
            </a:r>
            <a:r>
              <a:rPr lang="en-US" altLang="en-US" sz="2000" dirty="0">
                <a:solidFill>
                  <a:srgbClr val="008000"/>
                </a:solidFill>
              </a:rPr>
              <a:t> long </a:t>
            </a:r>
            <a:r>
              <a:rPr lang="en-US" altLang="en-US" sz="2000" dirty="0" err="1">
                <a:solidFill>
                  <a:srgbClr val="008000"/>
                </a:solidFill>
              </a:rPr>
              <a:t>long</a:t>
            </a:r>
            <a:r>
              <a:rPr lang="en-US" altLang="en-US" sz="2000" dirty="0" err="1">
                <a:solidFill>
                  <a:srgbClr val="008000"/>
                </a:solidFill>
                <a:latin typeface="돋움체" pitchFamily="49" charset="-127"/>
                <a:ea typeface="돋움체" pitchFamily="49" charset="-127"/>
              </a:rPr>
              <a:t>형</a:t>
            </a:r>
            <a:endParaRPr lang="en-US" altLang="en-US" sz="2000" dirty="0">
              <a:solidFill>
                <a:srgbClr val="008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DCBE60-A373-4ED1-A342-C5C532E1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422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오버플로우</a:t>
            </a:r>
            <a:endParaRPr lang="ko-KR" altLang="en-US" sz="3600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solidFill>
                  <a:srgbClr val="FF0000"/>
                </a:solidFill>
                <a:ea typeface="굴림" pitchFamily="50" charset="-127"/>
              </a:rPr>
              <a:t>오버플로우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(overflow</a:t>
            </a:r>
            <a:r>
              <a:rPr lang="en-US" altLang="ko-KR" dirty="0">
                <a:ea typeface="굴림" pitchFamily="50" charset="-127"/>
              </a:rPr>
              <a:t>): </a:t>
            </a:r>
            <a:r>
              <a:rPr lang="ko-KR" altLang="en-US" dirty="0">
                <a:ea typeface="굴림" pitchFamily="50" charset="-127"/>
              </a:rPr>
              <a:t>변수가 나타낼 수 있는 범위를 넘는 숫자를 저장하려고 할 때 발생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3" y="2708461"/>
            <a:ext cx="6838950" cy="31623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BDDE4C-2798-4308-B335-906B01C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오버플로우</a:t>
            </a:r>
            <a:endParaRPr lang="ko-KR" altLang="en-US" sz="36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30549" y="1547509"/>
            <a:ext cx="8489565" cy="4747704"/>
          </a:xfr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ea typeface="휴먼명조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&gt;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ea typeface="휴먼명조"/>
              </a:rPr>
              <a:t>limits.h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&gt;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A31515"/>
              </a:solidFill>
              <a:ea typeface="휴먼명조"/>
            </a:endParaRPr>
          </a:p>
          <a:p>
            <a:pPr marL="0" indent="0">
              <a:buNone/>
            </a:pPr>
            <a:r>
              <a:rPr lang="en-US" altLang="ko-KR" sz="1600" dirty="0" err="1">
                <a:solidFill>
                  <a:srgbClr val="0000FF"/>
                </a:solidFill>
                <a:ea typeface="휴먼명조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{</a:t>
            </a:r>
            <a:endParaRPr lang="ko-KR" altLang="en-US" sz="1600" dirty="0">
              <a:solidFill>
                <a:srgbClr val="000000"/>
              </a:solidFill>
              <a:ea typeface="휴먼명조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short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s_money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= SHRT_MAX;		</a:t>
            </a:r>
            <a:r>
              <a:rPr lang="en-US" altLang="ko-KR" sz="1600" dirty="0">
                <a:solidFill>
                  <a:srgbClr val="008000"/>
                </a:solidFill>
                <a:ea typeface="휴먼명조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휴먼명조"/>
              </a:rPr>
              <a:t>최대값으로 초기화한다</a:t>
            </a:r>
            <a:r>
              <a:rPr lang="en-US" altLang="ko-KR" sz="1600" dirty="0">
                <a:solidFill>
                  <a:srgbClr val="008000"/>
                </a:solidFill>
                <a:ea typeface="휴먼명조"/>
              </a:rPr>
              <a:t>. 32767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short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u_money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= USHRT_MAX; 	</a:t>
            </a:r>
            <a:r>
              <a:rPr lang="en-US" altLang="ko-KR" sz="1600" dirty="0">
                <a:solidFill>
                  <a:srgbClr val="008000"/>
                </a:solidFill>
                <a:ea typeface="휴먼명조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휴먼명조"/>
              </a:rPr>
              <a:t>최대값으로 초기화한다</a:t>
            </a:r>
            <a:r>
              <a:rPr lang="en-US" altLang="ko-KR" sz="1600" dirty="0">
                <a:solidFill>
                  <a:srgbClr val="008000"/>
                </a:solidFill>
                <a:ea typeface="휴먼명조"/>
              </a:rPr>
              <a:t>. 65535</a:t>
            </a:r>
          </a:p>
          <a:p>
            <a:pPr marL="0" indent="0">
              <a:buNone/>
            </a:pPr>
            <a:endParaRPr lang="ko-KR" altLang="en-US" sz="1600" dirty="0">
              <a:solidFill>
                <a:srgbClr val="000000"/>
              </a:solidFill>
              <a:ea typeface="휴먼명조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s_money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s_money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+ 1;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ea typeface="휴먼명조"/>
              </a:rPr>
              <a:t>s_money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 = %d\n"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s_money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);</a:t>
            </a:r>
          </a:p>
          <a:p>
            <a:pPr marL="0" indent="0">
              <a:buNone/>
            </a:pPr>
            <a:endParaRPr lang="ko-KR" altLang="en-US" sz="1600" dirty="0">
              <a:solidFill>
                <a:srgbClr val="000000"/>
              </a:solidFill>
              <a:ea typeface="휴먼명조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u_money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u_money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+ 1;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ea typeface="휴먼명조"/>
              </a:rPr>
              <a:t>u_money</a:t>
            </a:r>
            <a:r>
              <a:rPr lang="en-US" altLang="ko-KR" sz="1600" dirty="0">
                <a:solidFill>
                  <a:srgbClr val="A31515"/>
                </a:solidFill>
                <a:ea typeface="휴먼명조"/>
              </a:rPr>
              <a:t> = %d\n"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a typeface="휴먼명조"/>
              </a:rPr>
              <a:t>u_money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ea typeface="휴먼명조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 0;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ea typeface="휴먼명조"/>
              </a:rPr>
              <a:t>}</a:t>
            </a:r>
          </a:p>
        </p:txBody>
      </p:sp>
      <p:sp>
        <p:nvSpPr>
          <p:cNvPr id="23557" name="Text Box 31"/>
          <p:cNvSpPr txBox="1">
            <a:spLocks noChangeArrowheads="1"/>
          </p:cNvSpPr>
          <p:nvPr/>
        </p:nvSpPr>
        <p:spPr bwMode="auto">
          <a:xfrm>
            <a:off x="5167313" y="36163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23560" name="AutoShape 32"/>
          <p:cNvSpPr>
            <a:spLocks/>
          </p:cNvSpPr>
          <p:nvPr/>
        </p:nvSpPr>
        <p:spPr bwMode="auto">
          <a:xfrm>
            <a:off x="1216358" y="3916838"/>
            <a:ext cx="2805225" cy="284673"/>
          </a:xfrm>
          <a:prstGeom prst="borderCallout2">
            <a:avLst>
              <a:gd name="adj1" fmla="val 15157"/>
              <a:gd name="adj2" fmla="val 103856"/>
              <a:gd name="adj3" fmla="val 31873"/>
              <a:gd name="adj4" fmla="val 138526"/>
              <a:gd name="adj5" fmla="val 23957"/>
              <a:gd name="adj6" fmla="val 151065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5250940" y="3633416"/>
            <a:ext cx="179247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발생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</p:txBody>
      </p:sp>
      <p:sp>
        <p:nvSpPr>
          <p:cNvPr id="23562" name="AutoShape 34"/>
          <p:cNvSpPr>
            <a:spLocks/>
          </p:cNvSpPr>
          <p:nvPr/>
        </p:nvSpPr>
        <p:spPr bwMode="auto">
          <a:xfrm>
            <a:off x="1245572" y="4786358"/>
            <a:ext cx="2776012" cy="304800"/>
          </a:xfrm>
          <a:prstGeom prst="borderCallout2">
            <a:avLst>
              <a:gd name="adj1" fmla="val 15157"/>
              <a:gd name="adj2" fmla="val 103856"/>
              <a:gd name="adj3" fmla="val -162512"/>
              <a:gd name="adj4" fmla="val 133278"/>
              <a:gd name="adj5" fmla="val -239523"/>
              <a:gd name="adj6" fmla="val 144881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grpSp>
        <p:nvGrpSpPr>
          <p:cNvPr id="35" name="그룹 34"/>
          <p:cNvGrpSpPr>
            <a:grpSpLocks/>
          </p:cNvGrpSpPr>
          <p:nvPr/>
        </p:nvGrpSpPr>
        <p:grpSpPr bwMode="auto">
          <a:xfrm>
            <a:off x="5224880" y="4006957"/>
            <a:ext cx="3365461" cy="4291259"/>
            <a:chOff x="-30628" y="116632"/>
            <a:chExt cx="2954838" cy="4074147"/>
          </a:xfrm>
        </p:grpSpPr>
        <p:pic>
          <p:nvPicPr>
            <p:cNvPr id="2" name="Picture 34" descr="C:\Users\jinsol\AppData\Local\Microsoft\Windows\Temporary Internet Files\Content.IE5\4APYS3SV\MC900424236[1].w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11" y="116632"/>
              <a:ext cx="2681399" cy="2681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3" name="직사각형 36"/>
            <p:cNvSpPr>
              <a:spLocks noChangeArrowheads="1"/>
            </p:cNvSpPr>
            <p:nvPr/>
          </p:nvSpPr>
          <p:spPr bwMode="auto">
            <a:xfrm>
              <a:off x="453954" y="335851"/>
              <a:ext cx="2259111" cy="1456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ko-KR" dirty="0" err="1"/>
                <a:t>assasa</a:t>
              </a:r>
              <a:endParaRPr lang="ko-KR" altLang="en-US" dirty="0"/>
            </a:p>
          </p:txBody>
        </p:sp>
        <p:sp>
          <p:nvSpPr>
            <p:cNvPr id="23564" name="TextBox 37"/>
            <p:cNvSpPr txBox="1">
              <a:spLocks noChangeArrowheads="1"/>
            </p:cNvSpPr>
            <p:nvPr/>
          </p:nvSpPr>
          <p:spPr bwMode="auto">
            <a:xfrm>
              <a:off x="-30628" y="3951715"/>
              <a:ext cx="2327564" cy="23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US" altLang="ko-KR" sz="1600" dirty="0">
                <a:solidFill>
                  <a:schemeClr val="bg1"/>
                </a:solidFill>
                <a:ea typeface="굴림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776803" y="4237858"/>
            <a:ext cx="3115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>
                <a:solidFill>
                  <a:schemeClr val="bg1"/>
                </a:solidFill>
              </a:rPr>
              <a:t>s_money</a:t>
            </a:r>
            <a:r>
              <a:rPr lang="en-US" altLang="ko-KR" sz="1600" dirty="0">
                <a:solidFill>
                  <a:schemeClr val="bg1"/>
                </a:solidFill>
              </a:rPr>
              <a:t> = -32768</a:t>
            </a:r>
          </a:p>
          <a:p>
            <a:pPr latinLnBrk="1"/>
            <a:r>
              <a:rPr lang="en-US" altLang="ko-KR" sz="1600" dirty="0" err="1">
                <a:solidFill>
                  <a:schemeClr val="bg1"/>
                </a:solidFill>
              </a:rPr>
              <a:t>u_money</a:t>
            </a:r>
            <a:r>
              <a:rPr lang="en-US" altLang="ko-KR" sz="1600" dirty="0">
                <a:solidFill>
                  <a:schemeClr val="bg1"/>
                </a:solidFill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648DA3-46F9-424A-87FA-2D346F72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 animBg="1"/>
      <p:bldP spid="23561" grpId="0"/>
      <p:bldP spid="23562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오버플로우</a:t>
            </a:r>
            <a:endParaRPr lang="ko-KR" altLang="en-US" sz="36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규칙성이 있다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수도 계량기나 자동차의 주행거리계와 비슷하게 동작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0" y="2402733"/>
            <a:ext cx="8103924" cy="415371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55539-0474-4FAD-AF47-C60C3954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1D94-3D62-46D5-B882-F245914C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Arian 5 Explosion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D4FEA7-62C7-4D51-8636-25470A8A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154D3-DD11-49E7-839C-7D32123A06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Vertical velocity</a:t>
            </a:r>
            <a:r>
              <a:rPr lang="ko-KR" altLang="en-US" dirty="0"/>
              <a:t>를 나타내는 </a:t>
            </a:r>
            <a:r>
              <a:rPr lang="en-US" altLang="ko-KR" dirty="0"/>
              <a:t>16bit </a:t>
            </a:r>
            <a:r>
              <a:rPr lang="ko-KR" altLang="en-US" dirty="0"/>
              <a:t>변수의 </a:t>
            </a:r>
            <a:r>
              <a:rPr lang="en-US" altLang="ko-KR" dirty="0"/>
              <a:t>overflow</a:t>
            </a:r>
            <a:r>
              <a:rPr lang="ko-KR" altLang="en-US" dirty="0"/>
              <a:t>로 인한 네비게이션 시스템 오류로 폭발</a:t>
            </a:r>
          </a:p>
        </p:txBody>
      </p:sp>
      <p:pic>
        <p:nvPicPr>
          <p:cNvPr id="5" name="Y2Mate.is - Longer video of 'Ariane 5' Rocket first launch failureexplosion-gp_D8r-2hwk-480p-1646735990210">
            <a:hlinkClick r:id="" action="ppaction://media"/>
            <a:extLst>
              <a:ext uri="{FF2B5EF4-FFF2-40B4-BE49-F238E27FC236}">
                <a16:creationId xmlns:a16="http://schemas.microsoft.com/office/drawing/2014/main" id="{382688FA-FD7C-4EC3-B397-641B829D1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734" y="2399488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정수 상수의 </a:t>
            </a:r>
            <a:r>
              <a:rPr lang="en-US" altLang="ko-KR" sz="3600" dirty="0"/>
              <a:t>type</a:t>
            </a:r>
            <a:endParaRPr lang="ko-KR" altLang="en-US" sz="360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199"/>
            <a:ext cx="8153400" cy="5029199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dirty="0">
                <a:solidFill>
                  <a:srgbClr val="FF0000"/>
                </a:solidFill>
                <a:ea typeface="굴림" pitchFamily="50" charset="-127"/>
              </a:rPr>
              <a:t>숫자 정수를 적으면 기본적으로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ea typeface="굴림" pitchFamily="50" charset="-127"/>
              </a:rPr>
              <a:t>int</a:t>
            </a:r>
            <a:r>
              <a:rPr lang="ko-KR" altLang="en-US" dirty="0">
                <a:solidFill>
                  <a:srgbClr val="FF0000"/>
                </a:solidFill>
                <a:ea typeface="굴림" pitchFamily="50" charset="-127"/>
              </a:rPr>
              <a:t>형이 된다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. 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sum</a:t>
            </a:r>
            <a:r>
              <a:rPr lang="ko-KR" altLang="en-US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= 123;  	// 123</a:t>
            </a:r>
            <a:r>
              <a:rPr lang="ko-KR" altLang="en-US" dirty="0">
                <a:ea typeface="굴림" pitchFamily="50" charset="-127"/>
              </a:rPr>
              <a:t>은 </a:t>
            </a:r>
            <a:r>
              <a:rPr lang="en-US" altLang="ko-KR" dirty="0" err="1">
                <a:ea typeface="굴림" pitchFamily="50" charset="-127"/>
              </a:rPr>
              <a:t>int</a:t>
            </a:r>
            <a:r>
              <a:rPr lang="ko-KR" altLang="en-US" dirty="0">
                <a:ea typeface="굴림" pitchFamily="50" charset="-127"/>
              </a:rPr>
              <a:t>형</a:t>
            </a:r>
            <a:endParaRPr lang="en-US" altLang="ko-KR" dirty="0">
              <a:ea typeface="굴림" pitchFamily="50" charset="-127"/>
            </a:endParaRP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eaLnBrk="1" hangingPunct="1"/>
            <a:r>
              <a:rPr lang="ko-KR" altLang="en-US" dirty="0">
                <a:ea typeface="굴림" pitchFamily="50" charset="-127"/>
              </a:rPr>
              <a:t>상수의 </a:t>
            </a:r>
            <a:r>
              <a:rPr lang="ko-KR" altLang="en-US" dirty="0" err="1">
                <a:ea typeface="굴림" pitchFamily="50" charset="-127"/>
              </a:rPr>
              <a:t>자료형을</a:t>
            </a:r>
            <a:r>
              <a:rPr lang="ko-KR" altLang="en-US" dirty="0">
                <a:ea typeface="굴림" pitchFamily="50" charset="-127"/>
              </a:rPr>
              <a:t> 명시하려면 다음과 같이 한다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sum</a:t>
            </a:r>
            <a:r>
              <a:rPr lang="ko-KR" altLang="en-US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= 123L;  	// 123</a:t>
            </a:r>
            <a:r>
              <a:rPr lang="ko-KR" altLang="en-US" dirty="0">
                <a:ea typeface="굴림" pitchFamily="50" charset="-127"/>
              </a:rPr>
              <a:t>은 </a:t>
            </a:r>
            <a:r>
              <a:rPr lang="en-US" altLang="ko-KR" dirty="0">
                <a:ea typeface="굴림" pitchFamily="50" charset="-127"/>
              </a:rPr>
              <a:t>long</a:t>
            </a:r>
            <a:r>
              <a:rPr lang="ko-KR" altLang="en-US" dirty="0">
                <a:ea typeface="굴림" pitchFamily="50" charset="-127"/>
              </a:rPr>
              <a:t>형</a:t>
            </a:r>
            <a:endParaRPr lang="en-US" altLang="ko-KR" dirty="0">
              <a:ea typeface="굴림" pitchFamily="50" charset="-127"/>
            </a:endParaRPr>
          </a:p>
          <a:p>
            <a:pPr lvl="1" eaLnBrk="1" hangingPunct="1"/>
            <a:r>
              <a:rPr lang="en-US" altLang="ko-KR" dirty="0"/>
              <a:t>population = 6000000000LL;	// 60</a:t>
            </a:r>
            <a:r>
              <a:rPr lang="ko-KR" altLang="en-US" dirty="0"/>
              <a:t>억은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en-US" altLang="ko-KR" dirty="0"/>
              <a:t> type</a:t>
            </a:r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lvl="2"/>
            <a:r>
              <a:rPr lang="en-US" altLang="ko-KR" dirty="0" err="1"/>
              <a:t>ll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LL: long </a:t>
            </a:r>
            <a:r>
              <a:rPr lang="en-US" altLang="ko-KR" dirty="0" err="1"/>
              <a:t>long</a:t>
            </a:r>
            <a:r>
              <a:rPr lang="en-US" altLang="ko-KR" dirty="0"/>
              <a:t>, </a:t>
            </a:r>
            <a:r>
              <a:rPr lang="en-US" altLang="ko-KR" dirty="0" err="1"/>
              <a:t>ull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ULL: unsigned long </a:t>
            </a:r>
            <a:r>
              <a:rPr lang="en-US" altLang="ko-KR" dirty="0" err="1"/>
              <a:t>long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" lvl="1" indent="0" eaLnBrk="1" hangingPunct="1">
              <a:buNone/>
            </a:pPr>
            <a:endParaRPr lang="en-US" altLang="ko-KR" dirty="0">
              <a:ea typeface="굴림" pitchFamily="50" charset="-127"/>
            </a:endParaRPr>
          </a:p>
          <a:p>
            <a:pPr eaLnBrk="1" hangingPunct="1"/>
            <a:endParaRPr lang="en-US" altLang="ko-KR" dirty="0">
              <a:ea typeface="굴림" pitchFamily="50" charset="-127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0" y="263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652" name="Rectangle 82"/>
          <p:cNvSpPr>
            <a:spLocks noChangeArrowheads="1"/>
          </p:cNvSpPr>
          <p:nvPr/>
        </p:nvSpPr>
        <p:spPr bwMode="auto">
          <a:xfrm>
            <a:off x="0" y="4224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4054043"/>
            <a:ext cx="8562975" cy="18192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5BFE3D-A875-4DD5-B5CA-D022949A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10</a:t>
            </a:r>
            <a:r>
              <a:rPr lang="ko-KR" altLang="en-US" sz="3600" dirty="0"/>
              <a:t>진법</a:t>
            </a:r>
            <a:r>
              <a:rPr lang="en-US" altLang="ko-KR" sz="3600" dirty="0"/>
              <a:t>, 8</a:t>
            </a:r>
            <a:r>
              <a:rPr lang="ko-KR" altLang="en-US" sz="3600" dirty="0"/>
              <a:t>진법</a:t>
            </a:r>
            <a:r>
              <a:rPr lang="en-US" altLang="ko-KR" sz="3600" dirty="0"/>
              <a:t>, 16</a:t>
            </a:r>
            <a:r>
              <a:rPr lang="ko-KR" altLang="en-US" sz="3600" dirty="0"/>
              <a:t>진법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진법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12</a:t>
            </a:r>
            <a:r>
              <a:rPr lang="en-US" altLang="ko-KR" baseline="-25000" dirty="0"/>
              <a:t>8</a:t>
            </a:r>
            <a:r>
              <a:rPr lang="en-US" altLang="ko-KR" dirty="0"/>
              <a:t>=1×8</a:t>
            </a:r>
            <a:r>
              <a:rPr lang="en-US" altLang="ko-KR" baseline="30000" dirty="0"/>
              <a:t>1</a:t>
            </a:r>
            <a:r>
              <a:rPr lang="en-US" altLang="ko-KR" dirty="0"/>
              <a:t>+2×8</a:t>
            </a:r>
            <a:r>
              <a:rPr lang="en-US" altLang="ko-KR" baseline="30000" dirty="0"/>
              <a:t>0</a:t>
            </a:r>
            <a:r>
              <a:rPr lang="en-US" altLang="ko-KR" dirty="0"/>
              <a:t>=10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진법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0x</a:t>
            </a:r>
            <a:r>
              <a:rPr lang="en-US" altLang="ko-KR" dirty="0"/>
              <a:t>A</a:t>
            </a:r>
            <a:r>
              <a:rPr lang="en-US" altLang="ko-KR" baseline="-25000" dirty="0"/>
              <a:t>16</a:t>
            </a:r>
            <a:r>
              <a:rPr lang="en-US" altLang="ko-KR" dirty="0"/>
              <a:t>=10×16</a:t>
            </a:r>
            <a:r>
              <a:rPr lang="en-US" altLang="ko-KR" baseline="30000" dirty="0"/>
              <a:t>0</a:t>
            </a:r>
            <a:r>
              <a:rPr lang="en-US" altLang="ko-KR" dirty="0"/>
              <a:t>=10</a:t>
            </a:r>
            <a:endParaRPr lang="ko-KR" altLang="en-US" dirty="0"/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0" y="2633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652" name="Rectangle 82"/>
          <p:cNvSpPr>
            <a:spLocks noChangeArrowheads="1"/>
          </p:cNvSpPr>
          <p:nvPr/>
        </p:nvSpPr>
        <p:spPr bwMode="auto">
          <a:xfrm>
            <a:off x="0" y="4224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6653" name="Rectangle 89"/>
          <p:cNvSpPr>
            <a:spLocks noChangeArrowheads="1"/>
          </p:cNvSpPr>
          <p:nvPr/>
        </p:nvSpPr>
        <p:spPr bwMode="auto">
          <a:xfrm>
            <a:off x="715962" y="1335365"/>
            <a:ext cx="821213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20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932" y="1575358"/>
            <a:ext cx="3043497" cy="52826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BBD761-203D-45BE-9819-86AA6079B0E4}"/>
              </a:ext>
            </a:extLst>
          </p:cNvPr>
          <p:cNvSpPr/>
          <p:nvPr/>
        </p:nvSpPr>
        <p:spPr>
          <a:xfrm>
            <a:off x="7188740" y="4484451"/>
            <a:ext cx="933856" cy="2295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79937-AE45-48BF-B9F3-F92F50BC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6936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 </a:t>
            </a: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531066" y="1602820"/>
            <a:ext cx="7654925" cy="41179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/* 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정수 상수 프로그램*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 </a:t>
            </a:r>
            <a:endParaRPr lang="en-US" altLang="ko-KR" sz="1600" dirty="0">
              <a:solidFill>
                <a:srgbClr val="0000FF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solidFill>
                <a:srgbClr val="8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 </a:t>
            </a:r>
            <a:r>
              <a:rPr lang="en-US" altLang="ko-KR" sz="1600" dirty="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x = 10;  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10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은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진수이고 </a:t>
            </a:r>
            <a:r>
              <a:rPr lang="en-US" altLang="ko-KR" sz="1600" dirty="0" err="1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형이고 값은 십진수로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이다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 </a:t>
            </a:r>
            <a:r>
              <a:rPr lang="en-US" altLang="ko-KR" sz="1600" dirty="0" err="1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y = 010; 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010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은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진수이고 </a:t>
            </a:r>
            <a:r>
              <a:rPr lang="en-US" altLang="ko-KR" sz="1600" dirty="0" err="1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형이고 값은 십진수로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이다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  <a:endParaRPr lang="en-US" altLang="ko-KR" sz="1600" dirty="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 </a:t>
            </a: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z = 0x10;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// 0x10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은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16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진수이고 </a:t>
            </a:r>
            <a:r>
              <a:rPr lang="en-US" altLang="ko-KR" sz="1600" dirty="0" err="1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int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형이고 값은 십진수로 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16</a:t>
            </a:r>
            <a:r>
              <a:rPr lang="ko-KR" altLang="en-US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이다</a:t>
            </a: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 </a:t>
            </a:r>
          </a:p>
          <a:p>
            <a:b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</a:br>
            <a:r>
              <a:rPr lang="en-US" altLang="ko-KR" sz="1600" dirty="0">
                <a:solidFill>
                  <a:srgbClr val="008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      </a:t>
            </a:r>
            <a:r>
              <a:rPr lang="en-US" altLang="ko-KR" sz="1600" dirty="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"x = %d\n"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x);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 </a:t>
            </a:r>
            <a:r>
              <a:rPr lang="en-US" altLang="ko-KR" sz="1600" dirty="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"y = %d\n"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y);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 </a:t>
            </a:r>
            <a:r>
              <a:rPr lang="en-US" altLang="ko-KR" sz="1600" dirty="0" err="1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"z = %d\n"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, z);</a:t>
            </a:r>
          </a:p>
          <a:p>
            <a:endParaRPr lang="en-US" altLang="ko-KR" sz="1600" dirty="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       </a:t>
            </a:r>
            <a:r>
              <a:rPr lang="en-US" altLang="ko-KR" sz="16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0;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7653" name="Picture 34" descr="C:\Users\jinsol\AppData\Local\Microsoft\Windows\Temporary Internet Files\Content.IE5\4APYS3SV\MC900424236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4044395"/>
            <a:ext cx="2681288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직사각형 32"/>
          <p:cNvSpPr>
            <a:spLocks noChangeArrowheads="1"/>
          </p:cNvSpPr>
          <p:nvPr/>
        </p:nvSpPr>
        <p:spPr bwMode="auto">
          <a:xfrm>
            <a:off x="6591301" y="4263470"/>
            <a:ext cx="2259012" cy="1457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557963" y="4219020"/>
            <a:ext cx="23272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pl-PL" altLang="ko-KR" sz="1400" i="1" dirty="0">
                <a:solidFill>
                  <a:schemeClr val="bg1"/>
                </a:solidFill>
              </a:rPr>
              <a:t>x = 10</a:t>
            </a:r>
            <a:endParaRPr lang="pl-PL" altLang="ko-KR" sz="1400" dirty="0">
              <a:solidFill>
                <a:schemeClr val="bg1"/>
              </a:solidFill>
            </a:endParaRPr>
          </a:p>
          <a:p>
            <a:pPr latinLnBrk="1"/>
            <a:r>
              <a:rPr lang="pl-PL" altLang="ko-KR" sz="1400" i="1" dirty="0">
                <a:solidFill>
                  <a:schemeClr val="bg1"/>
                </a:solidFill>
              </a:rPr>
              <a:t>y = 8</a:t>
            </a:r>
            <a:endParaRPr lang="pl-PL" altLang="ko-KR" sz="1400" dirty="0">
              <a:solidFill>
                <a:schemeClr val="bg1"/>
              </a:solidFill>
            </a:endParaRPr>
          </a:p>
          <a:p>
            <a:pPr latinLnBrk="1"/>
            <a:r>
              <a:rPr lang="pl-PL" altLang="ko-KR" sz="1400" i="1" dirty="0">
                <a:solidFill>
                  <a:schemeClr val="bg1"/>
                </a:solidFill>
              </a:rPr>
              <a:t>z = 16</a:t>
            </a:r>
            <a:endParaRPr lang="pl-PL" altLang="ko-KR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Symbolic constant (</a:t>
            </a:r>
            <a:r>
              <a:rPr lang="ko-KR" altLang="en-US" sz="3600" dirty="0"/>
              <a:t>기호 상수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i="1" u="sng" dirty="0">
                <a:ea typeface="굴림" pitchFamily="50" charset="-127"/>
              </a:rPr>
              <a:t>기호 상수</a:t>
            </a:r>
            <a:r>
              <a:rPr lang="en-US" altLang="ko-KR" i="1" u="sng" dirty="0">
                <a:ea typeface="굴림" pitchFamily="50" charset="-127"/>
              </a:rPr>
              <a:t>(symbolic constant): </a:t>
            </a:r>
            <a:r>
              <a:rPr lang="ko-KR" altLang="en-US" dirty="0">
                <a:ea typeface="굴림" pitchFamily="50" charset="-127"/>
              </a:rPr>
              <a:t>기호를 이용하여 상수를 표현한 것</a:t>
            </a:r>
          </a:p>
          <a:p>
            <a:pPr eaLnBrk="1" hangingPunct="1"/>
            <a:r>
              <a:rPr lang="en-US" altLang="ko-KR" dirty="0">
                <a:ea typeface="굴림" pitchFamily="50" charset="-127"/>
              </a:rPr>
              <a:t>(</a:t>
            </a:r>
            <a:r>
              <a:rPr lang="ko-KR" altLang="en-US" dirty="0">
                <a:ea typeface="굴림" pitchFamily="50" charset="-127"/>
              </a:rPr>
              <a:t>예</a:t>
            </a:r>
            <a:r>
              <a:rPr lang="en-US" altLang="ko-KR" dirty="0">
                <a:ea typeface="굴림" pitchFamily="50" charset="-127"/>
              </a:rPr>
              <a:t>) 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area = 3.141592 * radius * radius; </a:t>
            </a:r>
            <a:endParaRPr lang="ko-KR" altLang="en-US" dirty="0">
              <a:ea typeface="굴림" pitchFamily="50" charset="-127"/>
            </a:endParaRP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area = PI * radius * radius; </a:t>
            </a: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income = salary - 0.15 * salary;</a:t>
            </a:r>
            <a:r>
              <a:rPr lang="en-US" altLang="ko-KR" dirty="0">
                <a:latin typeface="Arial" pitchFamily="34" charset="0"/>
                <a:ea typeface="굴림" pitchFamily="50" charset="-127"/>
              </a:rPr>
              <a:t>       </a:t>
            </a:r>
            <a:endParaRPr lang="ko-KR" altLang="en-US" dirty="0">
              <a:ea typeface="굴림" pitchFamily="50" charset="-127"/>
            </a:endParaRP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income = salary - TAX_RATE * salary; </a:t>
            </a:r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006178" y="2823593"/>
            <a:ext cx="1254125" cy="471487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1852190" y="3142680"/>
            <a:ext cx="307975" cy="304800"/>
          </a:xfrm>
          <a:custGeom>
            <a:avLst/>
            <a:gdLst>
              <a:gd name="T0" fmla="*/ 2147483647 w 194"/>
              <a:gd name="T1" fmla="*/ 0 h 192"/>
              <a:gd name="T2" fmla="*/ 2147483647 w 194"/>
              <a:gd name="T3" fmla="*/ 2147483647 h 192"/>
              <a:gd name="T4" fmla="*/ 2147483647 w 194"/>
              <a:gd name="T5" fmla="*/ 2147483647 h 192"/>
              <a:gd name="T6" fmla="*/ 2147483647 w 194"/>
              <a:gd name="T7" fmla="*/ 2147483647 h 192"/>
              <a:gd name="T8" fmla="*/ 2147483647 w 194"/>
              <a:gd name="T9" fmla="*/ 2147483647 h 192"/>
              <a:gd name="T10" fmla="*/ 2147483647 w 194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4" h="192">
                <a:moveTo>
                  <a:pt x="117" y="0"/>
                </a:moveTo>
                <a:cubicBezTo>
                  <a:pt x="100" y="6"/>
                  <a:pt x="78" y="14"/>
                  <a:pt x="62" y="23"/>
                </a:cubicBezTo>
                <a:cubicBezTo>
                  <a:pt x="52" y="28"/>
                  <a:pt x="34" y="41"/>
                  <a:pt x="34" y="41"/>
                </a:cubicBezTo>
                <a:cubicBezTo>
                  <a:pt x="0" y="94"/>
                  <a:pt x="41" y="152"/>
                  <a:pt x="94" y="169"/>
                </a:cubicBezTo>
                <a:cubicBezTo>
                  <a:pt x="107" y="173"/>
                  <a:pt x="121" y="175"/>
                  <a:pt x="135" y="178"/>
                </a:cubicBezTo>
                <a:cubicBezTo>
                  <a:pt x="155" y="182"/>
                  <a:pt x="173" y="192"/>
                  <a:pt x="194" y="192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3250575" y="3952952"/>
            <a:ext cx="684120" cy="471488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79" name="Freeform 7"/>
          <p:cNvSpPr>
            <a:spLocks/>
          </p:cNvSpPr>
          <p:nvPr/>
        </p:nvSpPr>
        <p:spPr bwMode="auto">
          <a:xfrm>
            <a:off x="3096587" y="4281050"/>
            <a:ext cx="307975" cy="304800"/>
          </a:xfrm>
          <a:custGeom>
            <a:avLst/>
            <a:gdLst>
              <a:gd name="T0" fmla="*/ 2147483647 w 194"/>
              <a:gd name="T1" fmla="*/ 0 h 192"/>
              <a:gd name="T2" fmla="*/ 2147483647 w 194"/>
              <a:gd name="T3" fmla="*/ 2147483647 h 192"/>
              <a:gd name="T4" fmla="*/ 2147483647 w 194"/>
              <a:gd name="T5" fmla="*/ 2147483647 h 192"/>
              <a:gd name="T6" fmla="*/ 2147483647 w 194"/>
              <a:gd name="T7" fmla="*/ 2147483647 h 192"/>
              <a:gd name="T8" fmla="*/ 2147483647 w 194"/>
              <a:gd name="T9" fmla="*/ 2147483647 h 192"/>
              <a:gd name="T10" fmla="*/ 2147483647 w 194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4" h="192">
                <a:moveTo>
                  <a:pt x="117" y="0"/>
                </a:moveTo>
                <a:cubicBezTo>
                  <a:pt x="100" y="6"/>
                  <a:pt x="78" y="14"/>
                  <a:pt x="62" y="23"/>
                </a:cubicBezTo>
                <a:cubicBezTo>
                  <a:pt x="52" y="28"/>
                  <a:pt x="34" y="41"/>
                  <a:pt x="34" y="41"/>
                </a:cubicBezTo>
                <a:cubicBezTo>
                  <a:pt x="0" y="94"/>
                  <a:pt x="41" y="152"/>
                  <a:pt x="94" y="169"/>
                </a:cubicBezTo>
                <a:cubicBezTo>
                  <a:pt x="107" y="173"/>
                  <a:pt x="121" y="175"/>
                  <a:pt x="135" y="178"/>
                </a:cubicBezTo>
                <a:cubicBezTo>
                  <a:pt x="155" y="182"/>
                  <a:pt x="173" y="192"/>
                  <a:pt x="194" y="192"/>
                </a:cubicBezTo>
              </a:path>
            </a:pathLst>
          </a:custGeom>
          <a:noFill/>
          <a:ln w="3810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950870-B235-44D7-B002-4E39D8A7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  <p:bldP spid="28677" grpId="0" animBg="1"/>
      <p:bldP spid="28678" grpId="0" animBg="1"/>
      <p:bldP spid="286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4.1Variable(</a:t>
            </a:r>
            <a:r>
              <a:rPr lang="ko-KR" altLang="en-US" sz="3600" dirty="0"/>
              <a:t>변수</a:t>
            </a:r>
            <a:r>
              <a:rPr lang="en-US" altLang="ko-KR" sz="3600" dirty="0"/>
              <a:t>)</a:t>
            </a:r>
            <a:r>
              <a:rPr lang="ko-KR" altLang="en-US" sz="3600" dirty="0"/>
              <a:t>와 </a:t>
            </a:r>
            <a:r>
              <a:rPr lang="en-US" altLang="ko-KR" sz="3600" dirty="0"/>
              <a:t>Constant(</a:t>
            </a:r>
            <a:r>
              <a:rPr lang="ko-KR" altLang="en-US" sz="3600" dirty="0"/>
              <a:t>상수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6148" name="Rectangle 56"/>
          <p:cNvSpPr>
            <a:spLocks noGrp="1" noChangeArrowheads="1"/>
          </p:cNvSpPr>
          <p:nvPr>
            <p:ph sz="quarter" idx="1"/>
          </p:nvPr>
        </p:nvSpPr>
        <p:spPr>
          <a:xfrm>
            <a:off x="553910" y="1701053"/>
            <a:ext cx="8212138" cy="393700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ko-KR" sz="2000" dirty="0">
                <a:solidFill>
                  <a:srgbClr val="0000FF"/>
                </a:solidFill>
                <a:latin typeface="굴림" panose="020B0600000101010101" pitchFamily="50" charset="-127"/>
              </a:rPr>
              <a:t>Q) Variable(</a:t>
            </a:r>
            <a:r>
              <a:rPr lang="ko-KR" altLang="en-US" sz="2000" dirty="0">
                <a:solidFill>
                  <a:srgbClr val="0000FF"/>
                </a:solidFill>
                <a:latin typeface="굴림" panose="020B0600000101010101" pitchFamily="50" charset="-127"/>
              </a:rPr>
              <a:t>변수</a:t>
            </a:r>
            <a:r>
              <a:rPr lang="en-US" altLang="ko-KR" sz="2000" dirty="0">
                <a:solidFill>
                  <a:srgbClr val="0000FF"/>
                </a:solidFill>
                <a:latin typeface="굴림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0000FF"/>
                </a:solidFill>
                <a:latin typeface="굴림" panose="020B0600000101010101" pitchFamily="50" charset="-127"/>
              </a:rPr>
              <a:t>이란 무엇인가</a:t>
            </a:r>
            <a:r>
              <a:rPr lang="en-US" altLang="ko-KR" sz="2000" dirty="0">
                <a:solidFill>
                  <a:srgbClr val="0000FF"/>
                </a:solidFill>
                <a:latin typeface="굴림" panose="020B0600000101010101" pitchFamily="50" charset="-127"/>
              </a:rPr>
              <a:t>?</a:t>
            </a:r>
          </a:p>
        </p:txBody>
      </p:sp>
      <p:sp>
        <p:nvSpPr>
          <p:cNvPr id="479289" name="Rectangle 57"/>
          <p:cNvSpPr>
            <a:spLocks noChangeArrowheads="1"/>
          </p:cNvSpPr>
          <p:nvPr/>
        </p:nvSpPr>
        <p:spPr bwMode="auto">
          <a:xfrm>
            <a:off x="538035" y="2078878"/>
            <a:ext cx="82121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altLang="ko-KR" sz="2000" u="sng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A) </a:t>
            </a:r>
            <a:r>
              <a:rPr lang="ko-KR" altLang="en-US" sz="2000" u="sng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프로그램에서 일시적으로 데이터를 저장하는 공간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5" y="2700734"/>
            <a:ext cx="6853677" cy="32525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A1B04-39E2-45A5-BD84-081D8187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기호 상수의 장점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51014" y="1089497"/>
            <a:ext cx="8660018" cy="42932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D30B4-9B10-4818-AAF5-EA240816E08F}"/>
              </a:ext>
            </a:extLst>
          </p:cNvPr>
          <p:cNvSpPr txBox="1">
            <a:spLocks noChangeArrowheads="1"/>
          </p:cNvSpPr>
          <p:nvPr/>
        </p:nvSpPr>
        <p:spPr>
          <a:xfrm>
            <a:off x="612648" y="5382776"/>
            <a:ext cx="8153400" cy="1246622"/>
          </a:xfrm>
          <a:prstGeom prst="rect">
            <a:avLst/>
          </a:prstGeom>
          <a:solidFill>
            <a:srgbClr val="BBEDFD"/>
          </a:solidFill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기호 상수의 장점</a:t>
            </a:r>
          </a:p>
          <a:p>
            <a:pPr lvl="1"/>
            <a:r>
              <a:rPr lang="ko-KR" altLang="en-US" dirty="0"/>
              <a:t>가독성이 높아진다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값을 쉽게 변경할 수 있다</a:t>
            </a:r>
            <a:r>
              <a:rPr lang="en-US" altLang="ko-KR" dirty="0"/>
              <a:t>.</a:t>
            </a:r>
          </a:p>
          <a:p>
            <a:pPr fontAlgn="auto"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BBAEAD-80B7-44BC-90EE-523650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기호 상수를 만드는 방법 </a:t>
            </a:r>
            <a:r>
              <a:rPr lang="en-US" altLang="ko-KR" sz="3600" dirty="0"/>
              <a:t>#1</a:t>
            </a:r>
            <a:endParaRPr lang="ko-KR" altLang="en-US" sz="3600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413769" y="2239023"/>
            <a:ext cx="6895730" cy="5396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u="sng" dirty="0">
                <a:latin typeface="+mn-lt"/>
                <a:ea typeface="+mn-ea"/>
              </a:rPr>
              <a:t>#define   EXCHANGE_RATE 	1120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800000"/>
              </a:solidFill>
              <a:latin typeface="+mn-lt"/>
              <a:ea typeface="+mn-ea"/>
            </a:endParaRPr>
          </a:p>
          <a:p>
            <a:pPr marL="0" indent="0">
              <a:buNone/>
            </a:pPr>
            <a:endParaRPr lang="ko-KR" altLang="en-US" sz="2800" dirty="0">
              <a:latin typeface="+mn-lt"/>
              <a:ea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39326" y="1672699"/>
            <a:ext cx="566744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EXCHANGE_RATE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기호를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1120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/>
          <p:cNvSpPr/>
          <p:nvPr/>
        </p:nvSpPr>
        <p:spPr bwMode="auto">
          <a:xfrm flipH="1">
            <a:off x="2422358" y="1855515"/>
            <a:ext cx="616968" cy="539688"/>
          </a:xfrm>
          <a:custGeom>
            <a:avLst/>
            <a:gdLst>
              <a:gd name="connsiteX0" fmla="*/ 0 w 825624"/>
              <a:gd name="connsiteY0" fmla="*/ 9114 h 721229"/>
              <a:gd name="connsiteX1" fmla="*/ 44389 w 825624"/>
              <a:gd name="connsiteY1" fmla="*/ 236 h 721229"/>
              <a:gd name="connsiteX2" fmla="*/ 79899 w 825624"/>
              <a:gd name="connsiteY2" fmla="*/ 17992 h 721229"/>
              <a:gd name="connsiteX3" fmla="*/ 124288 w 825624"/>
              <a:gd name="connsiteY3" fmla="*/ 35747 h 721229"/>
              <a:gd name="connsiteX4" fmla="*/ 159798 w 825624"/>
              <a:gd name="connsiteY4" fmla="*/ 44625 h 721229"/>
              <a:gd name="connsiteX5" fmla="*/ 257453 w 825624"/>
              <a:gd name="connsiteY5" fmla="*/ 71258 h 721229"/>
              <a:gd name="connsiteX6" fmla="*/ 284086 w 825624"/>
              <a:gd name="connsiteY6" fmla="*/ 89013 h 721229"/>
              <a:gd name="connsiteX7" fmla="*/ 363985 w 825624"/>
              <a:gd name="connsiteY7" fmla="*/ 115646 h 721229"/>
              <a:gd name="connsiteX8" fmla="*/ 417251 w 825624"/>
              <a:gd name="connsiteY8" fmla="*/ 160034 h 721229"/>
              <a:gd name="connsiteX9" fmla="*/ 443884 w 825624"/>
              <a:gd name="connsiteY9" fmla="*/ 186667 h 721229"/>
              <a:gd name="connsiteX10" fmla="*/ 470517 w 825624"/>
              <a:gd name="connsiteY10" fmla="*/ 204423 h 721229"/>
              <a:gd name="connsiteX11" fmla="*/ 506028 w 825624"/>
              <a:gd name="connsiteY11" fmla="*/ 248811 h 721229"/>
              <a:gd name="connsiteX12" fmla="*/ 532661 w 825624"/>
              <a:gd name="connsiteY12" fmla="*/ 275444 h 721229"/>
              <a:gd name="connsiteX13" fmla="*/ 550416 w 825624"/>
              <a:gd name="connsiteY13" fmla="*/ 310955 h 721229"/>
              <a:gd name="connsiteX14" fmla="*/ 603682 w 825624"/>
              <a:gd name="connsiteY14" fmla="*/ 346465 h 721229"/>
              <a:gd name="connsiteX15" fmla="*/ 648070 w 825624"/>
              <a:gd name="connsiteY15" fmla="*/ 390854 h 721229"/>
              <a:gd name="connsiteX16" fmla="*/ 665826 w 825624"/>
              <a:gd name="connsiteY16" fmla="*/ 408609 h 721229"/>
              <a:gd name="connsiteX17" fmla="*/ 710214 w 825624"/>
              <a:gd name="connsiteY17" fmla="*/ 488508 h 721229"/>
              <a:gd name="connsiteX18" fmla="*/ 727969 w 825624"/>
              <a:gd name="connsiteY18" fmla="*/ 532896 h 721229"/>
              <a:gd name="connsiteX19" fmla="*/ 754602 w 825624"/>
              <a:gd name="connsiteY19" fmla="*/ 568407 h 721229"/>
              <a:gd name="connsiteX20" fmla="*/ 772358 w 825624"/>
              <a:gd name="connsiteY20" fmla="*/ 603918 h 721229"/>
              <a:gd name="connsiteX21" fmla="*/ 790113 w 825624"/>
              <a:gd name="connsiteY21" fmla="*/ 674939 h 721229"/>
              <a:gd name="connsiteX22" fmla="*/ 807868 w 825624"/>
              <a:gd name="connsiteY22" fmla="*/ 701572 h 721229"/>
              <a:gd name="connsiteX23" fmla="*/ 825624 w 825624"/>
              <a:gd name="connsiteY23" fmla="*/ 719327 h 721229"/>
              <a:gd name="connsiteX24" fmla="*/ 807868 w 825624"/>
              <a:gd name="connsiteY24" fmla="*/ 710450 h 72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624" h="721229">
                <a:moveTo>
                  <a:pt x="0" y="9114"/>
                </a:moveTo>
                <a:cubicBezTo>
                  <a:pt x="14796" y="6155"/>
                  <a:pt x="29392" y="-1430"/>
                  <a:pt x="44389" y="236"/>
                </a:cubicBezTo>
                <a:cubicBezTo>
                  <a:pt x="57542" y="1697"/>
                  <a:pt x="67806" y="12617"/>
                  <a:pt x="79899" y="17992"/>
                </a:cubicBezTo>
                <a:cubicBezTo>
                  <a:pt x="94462" y="24464"/>
                  <a:pt x="109170" y="30708"/>
                  <a:pt x="124288" y="35747"/>
                </a:cubicBezTo>
                <a:cubicBezTo>
                  <a:pt x="135863" y="39605"/>
                  <a:pt x="148112" y="41119"/>
                  <a:pt x="159798" y="44625"/>
                </a:cubicBezTo>
                <a:cubicBezTo>
                  <a:pt x="249901" y="71656"/>
                  <a:pt x="176554" y="55078"/>
                  <a:pt x="257453" y="71258"/>
                </a:cubicBezTo>
                <a:cubicBezTo>
                  <a:pt x="266331" y="77176"/>
                  <a:pt x="274543" y="84241"/>
                  <a:pt x="284086" y="89013"/>
                </a:cubicBezTo>
                <a:cubicBezTo>
                  <a:pt x="317515" y="105727"/>
                  <a:pt x="330079" y="107169"/>
                  <a:pt x="363985" y="115646"/>
                </a:cubicBezTo>
                <a:cubicBezTo>
                  <a:pt x="441794" y="193455"/>
                  <a:pt x="343092" y="98235"/>
                  <a:pt x="417251" y="160034"/>
                </a:cubicBezTo>
                <a:cubicBezTo>
                  <a:pt x="426896" y="168071"/>
                  <a:pt x="434239" y="178629"/>
                  <a:pt x="443884" y="186667"/>
                </a:cubicBezTo>
                <a:cubicBezTo>
                  <a:pt x="452081" y="193498"/>
                  <a:pt x="462972" y="196878"/>
                  <a:pt x="470517" y="204423"/>
                </a:cubicBezTo>
                <a:cubicBezTo>
                  <a:pt x="483915" y="217821"/>
                  <a:pt x="493550" y="234551"/>
                  <a:pt x="506028" y="248811"/>
                </a:cubicBezTo>
                <a:cubicBezTo>
                  <a:pt x="514296" y="258259"/>
                  <a:pt x="523783" y="266566"/>
                  <a:pt x="532661" y="275444"/>
                </a:cubicBezTo>
                <a:cubicBezTo>
                  <a:pt x="538579" y="287281"/>
                  <a:pt x="541058" y="301597"/>
                  <a:pt x="550416" y="310955"/>
                </a:cubicBezTo>
                <a:cubicBezTo>
                  <a:pt x="565505" y="326044"/>
                  <a:pt x="588593" y="331376"/>
                  <a:pt x="603682" y="346465"/>
                </a:cubicBezTo>
                <a:lnTo>
                  <a:pt x="648070" y="390854"/>
                </a:lnTo>
                <a:cubicBezTo>
                  <a:pt x="653989" y="396773"/>
                  <a:pt x="661520" y="401432"/>
                  <a:pt x="665826" y="408609"/>
                </a:cubicBezTo>
                <a:cubicBezTo>
                  <a:pt x="685037" y="440627"/>
                  <a:pt x="695657" y="455755"/>
                  <a:pt x="710214" y="488508"/>
                </a:cubicBezTo>
                <a:cubicBezTo>
                  <a:pt x="716686" y="503070"/>
                  <a:pt x="720230" y="518966"/>
                  <a:pt x="727969" y="532896"/>
                </a:cubicBezTo>
                <a:cubicBezTo>
                  <a:pt x="735155" y="545830"/>
                  <a:pt x="746760" y="555860"/>
                  <a:pt x="754602" y="568407"/>
                </a:cubicBezTo>
                <a:cubicBezTo>
                  <a:pt x="761616" y="579630"/>
                  <a:pt x="766439" y="592081"/>
                  <a:pt x="772358" y="603918"/>
                </a:cubicBezTo>
                <a:cubicBezTo>
                  <a:pt x="775735" y="620806"/>
                  <a:pt x="781012" y="656737"/>
                  <a:pt x="790113" y="674939"/>
                </a:cubicBezTo>
                <a:cubicBezTo>
                  <a:pt x="794885" y="684482"/>
                  <a:pt x="801203" y="693241"/>
                  <a:pt x="807868" y="701572"/>
                </a:cubicBezTo>
                <a:cubicBezTo>
                  <a:pt x="813097" y="708108"/>
                  <a:pt x="825624" y="710957"/>
                  <a:pt x="825624" y="719327"/>
                </a:cubicBezTo>
                <a:cubicBezTo>
                  <a:pt x="825624" y="725944"/>
                  <a:pt x="813787" y="713409"/>
                  <a:pt x="807868" y="7104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2487"/>
          <a:stretch/>
        </p:blipFill>
        <p:spPr>
          <a:xfrm>
            <a:off x="23423" y="2849976"/>
            <a:ext cx="9077828" cy="320062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B1C93E-1FF0-4002-885C-8CF293AC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기호 상수를 만드는 방법 </a:t>
            </a:r>
            <a:r>
              <a:rPr lang="en-US" altLang="ko-KR" sz="3600" dirty="0"/>
              <a:t>#2</a:t>
            </a:r>
            <a:endParaRPr lang="ko-KR" altLang="en-US" sz="3600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1223394" y="2464933"/>
            <a:ext cx="6327560" cy="504178"/>
          </a:xfrm>
        </p:spPr>
        <p:txBody>
          <a:bodyPr>
            <a:normAutofit lnSpcReduction="10000"/>
          </a:bodyPr>
          <a:lstStyle/>
          <a:p>
            <a:pPr marL="0" indent="0" latinLnBrk="1">
              <a:buNone/>
            </a:pPr>
            <a:r>
              <a:rPr lang="en-US" altLang="ko-KR" sz="2800" u="sng" dirty="0"/>
              <a:t>const</a:t>
            </a:r>
            <a:r>
              <a:rPr lang="en-US" altLang="ko-KR" sz="2800" dirty="0"/>
              <a:t>  int EXCHANGE_RATE = 1120; 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800000"/>
              </a:solidFill>
              <a:latin typeface="HY엽서L" pitchFamily="18" charset="-127"/>
              <a:ea typeface="HY엽서L" pitchFamily="18" charset="-127"/>
            </a:endParaRPr>
          </a:p>
          <a:p>
            <a:pPr marL="0" indent="0">
              <a:buNone/>
            </a:pPr>
            <a:endParaRPr lang="ko-KR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931470" y="5616794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latinLnBrk="1" hangingPunct="1"/>
            <a:r>
              <a:rPr kumimoji="1" lang="ko-KR" altLang="en-US" dirty="0">
                <a:latin typeface="굴림" pitchFamily="50" charset="-127"/>
                <a:ea typeface="굴림" pitchFamily="50" charset="-127"/>
              </a:rPr>
              <a:t>변수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6010845" y="4659532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5339332" y="4659532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699695" y="4726207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 dirty="0">
                <a:latin typeface="Lucida Calligraphy" pitchFamily="66" charset="0"/>
                <a:ea typeface="굴림" pitchFamily="50" charset="-127"/>
              </a:rPr>
              <a:t>1120</a:t>
            </a: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6325170" y="4803319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339332" y="4784944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95000"/>
                </a:schemeClr>
              </a:gs>
            </a:gsLst>
            <a:lin ang="5400000" scaled="1"/>
          </a:gradFill>
          <a:ln w="127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109270" y="4032469"/>
            <a:ext cx="0" cy="5762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6252145" y="4032469"/>
            <a:ext cx="0" cy="5762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246325" y="4983029"/>
            <a:ext cx="11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tx2"/>
                </a:solidFill>
              </a:rPr>
              <a:t>EXCHANGE_RATE</a:t>
            </a:r>
            <a:endParaRPr lang="ko-KR" altLang="en-US" sz="1200" i="1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72394" y="1624061"/>
            <a:ext cx="423152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변경할 수 없게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 33"/>
          <p:cNvSpPr/>
          <p:nvPr/>
        </p:nvSpPr>
        <p:spPr bwMode="auto">
          <a:xfrm flipH="1">
            <a:off x="1902671" y="1906235"/>
            <a:ext cx="669723" cy="721229"/>
          </a:xfrm>
          <a:custGeom>
            <a:avLst/>
            <a:gdLst>
              <a:gd name="connsiteX0" fmla="*/ 0 w 825624"/>
              <a:gd name="connsiteY0" fmla="*/ 9114 h 721229"/>
              <a:gd name="connsiteX1" fmla="*/ 44389 w 825624"/>
              <a:gd name="connsiteY1" fmla="*/ 236 h 721229"/>
              <a:gd name="connsiteX2" fmla="*/ 79899 w 825624"/>
              <a:gd name="connsiteY2" fmla="*/ 17992 h 721229"/>
              <a:gd name="connsiteX3" fmla="*/ 124288 w 825624"/>
              <a:gd name="connsiteY3" fmla="*/ 35747 h 721229"/>
              <a:gd name="connsiteX4" fmla="*/ 159798 w 825624"/>
              <a:gd name="connsiteY4" fmla="*/ 44625 h 721229"/>
              <a:gd name="connsiteX5" fmla="*/ 257453 w 825624"/>
              <a:gd name="connsiteY5" fmla="*/ 71258 h 721229"/>
              <a:gd name="connsiteX6" fmla="*/ 284086 w 825624"/>
              <a:gd name="connsiteY6" fmla="*/ 89013 h 721229"/>
              <a:gd name="connsiteX7" fmla="*/ 363985 w 825624"/>
              <a:gd name="connsiteY7" fmla="*/ 115646 h 721229"/>
              <a:gd name="connsiteX8" fmla="*/ 417251 w 825624"/>
              <a:gd name="connsiteY8" fmla="*/ 160034 h 721229"/>
              <a:gd name="connsiteX9" fmla="*/ 443884 w 825624"/>
              <a:gd name="connsiteY9" fmla="*/ 186667 h 721229"/>
              <a:gd name="connsiteX10" fmla="*/ 470517 w 825624"/>
              <a:gd name="connsiteY10" fmla="*/ 204423 h 721229"/>
              <a:gd name="connsiteX11" fmla="*/ 506028 w 825624"/>
              <a:gd name="connsiteY11" fmla="*/ 248811 h 721229"/>
              <a:gd name="connsiteX12" fmla="*/ 532661 w 825624"/>
              <a:gd name="connsiteY12" fmla="*/ 275444 h 721229"/>
              <a:gd name="connsiteX13" fmla="*/ 550416 w 825624"/>
              <a:gd name="connsiteY13" fmla="*/ 310955 h 721229"/>
              <a:gd name="connsiteX14" fmla="*/ 603682 w 825624"/>
              <a:gd name="connsiteY14" fmla="*/ 346465 h 721229"/>
              <a:gd name="connsiteX15" fmla="*/ 648070 w 825624"/>
              <a:gd name="connsiteY15" fmla="*/ 390854 h 721229"/>
              <a:gd name="connsiteX16" fmla="*/ 665826 w 825624"/>
              <a:gd name="connsiteY16" fmla="*/ 408609 h 721229"/>
              <a:gd name="connsiteX17" fmla="*/ 710214 w 825624"/>
              <a:gd name="connsiteY17" fmla="*/ 488508 h 721229"/>
              <a:gd name="connsiteX18" fmla="*/ 727969 w 825624"/>
              <a:gd name="connsiteY18" fmla="*/ 532896 h 721229"/>
              <a:gd name="connsiteX19" fmla="*/ 754602 w 825624"/>
              <a:gd name="connsiteY19" fmla="*/ 568407 h 721229"/>
              <a:gd name="connsiteX20" fmla="*/ 772358 w 825624"/>
              <a:gd name="connsiteY20" fmla="*/ 603918 h 721229"/>
              <a:gd name="connsiteX21" fmla="*/ 790113 w 825624"/>
              <a:gd name="connsiteY21" fmla="*/ 674939 h 721229"/>
              <a:gd name="connsiteX22" fmla="*/ 807868 w 825624"/>
              <a:gd name="connsiteY22" fmla="*/ 701572 h 721229"/>
              <a:gd name="connsiteX23" fmla="*/ 825624 w 825624"/>
              <a:gd name="connsiteY23" fmla="*/ 719327 h 721229"/>
              <a:gd name="connsiteX24" fmla="*/ 807868 w 825624"/>
              <a:gd name="connsiteY24" fmla="*/ 710450 h 72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624" h="721229">
                <a:moveTo>
                  <a:pt x="0" y="9114"/>
                </a:moveTo>
                <a:cubicBezTo>
                  <a:pt x="14796" y="6155"/>
                  <a:pt x="29392" y="-1430"/>
                  <a:pt x="44389" y="236"/>
                </a:cubicBezTo>
                <a:cubicBezTo>
                  <a:pt x="57542" y="1697"/>
                  <a:pt x="67806" y="12617"/>
                  <a:pt x="79899" y="17992"/>
                </a:cubicBezTo>
                <a:cubicBezTo>
                  <a:pt x="94462" y="24464"/>
                  <a:pt x="109170" y="30708"/>
                  <a:pt x="124288" y="35747"/>
                </a:cubicBezTo>
                <a:cubicBezTo>
                  <a:pt x="135863" y="39605"/>
                  <a:pt x="148112" y="41119"/>
                  <a:pt x="159798" y="44625"/>
                </a:cubicBezTo>
                <a:cubicBezTo>
                  <a:pt x="249901" y="71656"/>
                  <a:pt x="176554" y="55078"/>
                  <a:pt x="257453" y="71258"/>
                </a:cubicBezTo>
                <a:cubicBezTo>
                  <a:pt x="266331" y="77176"/>
                  <a:pt x="274543" y="84241"/>
                  <a:pt x="284086" y="89013"/>
                </a:cubicBezTo>
                <a:cubicBezTo>
                  <a:pt x="317515" y="105727"/>
                  <a:pt x="330079" y="107169"/>
                  <a:pt x="363985" y="115646"/>
                </a:cubicBezTo>
                <a:cubicBezTo>
                  <a:pt x="441794" y="193455"/>
                  <a:pt x="343092" y="98235"/>
                  <a:pt x="417251" y="160034"/>
                </a:cubicBezTo>
                <a:cubicBezTo>
                  <a:pt x="426896" y="168071"/>
                  <a:pt x="434239" y="178629"/>
                  <a:pt x="443884" y="186667"/>
                </a:cubicBezTo>
                <a:cubicBezTo>
                  <a:pt x="452081" y="193498"/>
                  <a:pt x="462972" y="196878"/>
                  <a:pt x="470517" y="204423"/>
                </a:cubicBezTo>
                <a:cubicBezTo>
                  <a:pt x="483915" y="217821"/>
                  <a:pt x="493550" y="234551"/>
                  <a:pt x="506028" y="248811"/>
                </a:cubicBezTo>
                <a:cubicBezTo>
                  <a:pt x="514296" y="258259"/>
                  <a:pt x="523783" y="266566"/>
                  <a:pt x="532661" y="275444"/>
                </a:cubicBezTo>
                <a:cubicBezTo>
                  <a:pt x="538579" y="287281"/>
                  <a:pt x="541058" y="301597"/>
                  <a:pt x="550416" y="310955"/>
                </a:cubicBezTo>
                <a:cubicBezTo>
                  <a:pt x="565505" y="326044"/>
                  <a:pt x="588593" y="331376"/>
                  <a:pt x="603682" y="346465"/>
                </a:cubicBezTo>
                <a:lnTo>
                  <a:pt x="648070" y="390854"/>
                </a:lnTo>
                <a:cubicBezTo>
                  <a:pt x="653989" y="396773"/>
                  <a:pt x="661520" y="401432"/>
                  <a:pt x="665826" y="408609"/>
                </a:cubicBezTo>
                <a:cubicBezTo>
                  <a:pt x="685037" y="440627"/>
                  <a:pt x="695657" y="455755"/>
                  <a:pt x="710214" y="488508"/>
                </a:cubicBezTo>
                <a:cubicBezTo>
                  <a:pt x="716686" y="503070"/>
                  <a:pt x="720230" y="518966"/>
                  <a:pt x="727969" y="532896"/>
                </a:cubicBezTo>
                <a:cubicBezTo>
                  <a:pt x="735155" y="545830"/>
                  <a:pt x="746760" y="555860"/>
                  <a:pt x="754602" y="568407"/>
                </a:cubicBezTo>
                <a:cubicBezTo>
                  <a:pt x="761616" y="579630"/>
                  <a:pt x="766439" y="592081"/>
                  <a:pt x="772358" y="603918"/>
                </a:cubicBezTo>
                <a:cubicBezTo>
                  <a:pt x="775735" y="620806"/>
                  <a:pt x="781012" y="656737"/>
                  <a:pt x="790113" y="674939"/>
                </a:cubicBezTo>
                <a:cubicBezTo>
                  <a:pt x="794885" y="684482"/>
                  <a:pt x="801203" y="693241"/>
                  <a:pt x="807868" y="701572"/>
                </a:cubicBezTo>
                <a:cubicBezTo>
                  <a:pt x="813097" y="708108"/>
                  <a:pt x="825624" y="710957"/>
                  <a:pt x="825624" y="719327"/>
                </a:cubicBezTo>
                <a:cubicBezTo>
                  <a:pt x="825624" y="725944"/>
                  <a:pt x="813787" y="713409"/>
                  <a:pt x="807868" y="7104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1" name="Picture 3" descr="C:\Users\sec\AppData\Local\Microsoft\Windows\Temporary Internet Files\Content.IE5\1XHIBMX9\MC90030494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882" y="4003061"/>
            <a:ext cx="1604772" cy="182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접힌 도형 31"/>
          <p:cNvSpPr/>
          <p:nvPr/>
        </p:nvSpPr>
        <p:spPr bwMode="auto">
          <a:xfrm>
            <a:off x="3994951" y="4891947"/>
            <a:ext cx="887768" cy="38924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const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D2D49-7CB4-444F-88D4-4E66F4C8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5054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기호 상수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2661" y="1333499"/>
            <a:ext cx="8365278" cy="508505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6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TAX_RATE  0.2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MONTHS = 12;	</a:t>
            </a:r>
            <a:endParaRPr lang="en-US" altLang="ko-KR" sz="16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    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선언</a:t>
            </a:r>
          </a:p>
          <a:p>
            <a:pPr marL="0" indent="0">
              <a:buNone/>
            </a:pP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월급을 </a:t>
            </a:r>
            <a:r>
              <a:rPr lang="ko-KR" altLang="en-US" sz="16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입력하시요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	    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안내문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scanf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"%d"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&amp;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MONTHS *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6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순수입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연봉은 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%d</a:t>
            </a:r>
            <a:r>
              <a:rPr lang="ko-KR" altLang="en-US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세금은 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%f</a:t>
            </a:r>
            <a:r>
              <a:rPr lang="ko-KR" altLang="en-US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y_salary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*TAX_RATE);</a:t>
            </a:r>
          </a:p>
          <a:p>
            <a:pPr marL="0" indent="0">
              <a:buNone/>
            </a:pP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167313" y="36163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ko-KR" altLang="en-US">
              <a:ea typeface="굴림" pitchFamily="50" charset="-127"/>
            </a:endParaRPr>
          </a:p>
        </p:txBody>
      </p:sp>
      <p:pic>
        <p:nvPicPr>
          <p:cNvPr id="21" name="Picture 34" descr="C:\Users\jinsol\AppData\Local\Microsoft\Windows\Temporary Internet Files\Content.IE5\4APYS3SV\MC900424236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4142264"/>
            <a:ext cx="2681288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32"/>
          <p:cNvSpPr>
            <a:spLocks noChangeArrowheads="1"/>
          </p:cNvSpPr>
          <p:nvPr/>
        </p:nvSpPr>
        <p:spPr bwMode="auto">
          <a:xfrm>
            <a:off x="6462713" y="4361339"/>
            <a:ext cx="2259012" cy="1457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429375" y="4316889"/>
            <a:ext cx="23272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ko-KR" altLang="en-US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월급을 </a:t>
            </a:r>
            <a:r>
              <a:rPr lang="ko-KR" altLang="en-US" sz="1400" i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입력하시요</a:t>
            </a:r>
            <a:r>
              <a:rPr lang="en-US" altLang="ko-KR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200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ko-KR" altLang="en-US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연봉은 </a:t>
            </a:r>
            <a:r>
              <a:rPr lang="en-US" altLang="ko-KR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2400</a:t>
            </a:r>
            <a:r>
              <a:rPr lang="ko-KR" altLang="en-US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ko-KR" altLang="en-US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세금은 </a:t>
            </a:r>
            <a:r>
              <a:rPr lang="en-US" altLang="ko-KR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480.000000</a:t>
            </a:r>
            <a:r>
              <a:rPr lang="ko-KR" altLang="en-US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400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설명선 1 1"/>
          <p:cNvSpPr/>
          <p:nvPr/>
        </p:nvSpPr>
        <p:spPr bwMode="auto">
          <a:xfrm>
            <a:off x="589904" y="1637882"/>
            <a:ext cx="2427580" cy="335577"/>
          </a:xfrm>
          <a:prstGeom prst="borderCallout1">
            <a:avLst>
              <a:gd name="adj1" fmla="val 37269"/>
              <a:gd name="adj2" fmla="val 102840"/>
              <a:gd name="adj3" fmla="val 51654"/>
              <a:gd name="adj4" fmla="val 211440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설명선 1 24"/>
          <p:cNvSpPr/>
          <p:nvPr/>
        </p:nvSpPr>
        <p:spPr bwMode="auto">
          <a:xfrm>
            <a:off x="1471381" y="2789954"/>
            <a:ext cx="2427580" cy="335577"/>
          </a:xfrm>
          <a:prstGeom prst="borderCallout1">
            <a:avLst>
              <a:gd name="adj1" fmla="val 37269"/>
              <a:gd name="adj2" fmla="val 102840"/>
              <a:gd name="adj3" fmla="val -183795"/>
              <a:gd name="adj4" fmla="val 179990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2064" y="1877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기호상수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정수 표현 방법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itchFamily="50" charset="-127"/>
              </a:rPr>
              <a:t>컴퓨터에서 정수는 이진수 형태로 표현되고 이진수는 전자 스위치로 표현된다</a:t>
            </a:r>
            <a:r>
              <a:rPr lang="en-US" altLang="ko-KR">
                <a:ea typeface="굴림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1" y="2563345"/>
            <a:ext cx="8815598" cy="31802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272EEF-8670-4E35-9456-9352851C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정수 표현 방법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양수만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ko-KR" altLang="en-US" dirty="0">
                <a:ea typeface="굴림" pitchFamily="50" charset="-127"/>
              </a:rPr>
              <a:t>있다면</a:t>
            </a:r>
            <a:r>
              <a:rPr lang="en-US" altLang="ko-KR" dirty="0">
                <a:ea typeface="굴림" pitchFamily="50" charset="-127"/>
              </a:rPr>
              <a:t>,</a:t>
            </a:r>
            <a:endParaRPr lang="ko-KR" altLang="en-US" dirty="0">
              <a:ea typeface="굴림" pitchFamily="50" charset="-127"/>
            </a:endParaRP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십진수를 이진수로 변환하여 저장하면 된다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eaLnBrk="1" hangingPunct="1"/>
            <a:r>
              <a:rPr lang="ko-KR" altLang="en-US" dirty="0">
                <a:ea typeface="굴림" pitchFamily="50" charset="-127"/>
              </a:rPr>
              <a:t>음수도 있다면</a:t>
            </a:r>
            <a:r>
              <a:rPr lang="en-US" altLang="ko-KR" dirty="0">
                <a:ea typeface="굴림" pitchFamily="50" charset="-127"/>
              </a:rPr>
              <a:t>,</a:t>
            </a:r>
            <a:endParaRPr lang="ko-KR" altLang="en-US" dirty="0">
              <a:ea typeface="굴림" pitchFamily="50" charset="-127"/>
            </a:endParaRP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보통은 첫번째 비트를 부호 비트로 사용한다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문제점이 발생한다</a:t>
            </a:r>
            <a:r>
              <a:rPr lang="en-US" altLang="ko-KR" dirty="0">
                <a:ea typeface="굴림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6" y="3219449"/>
            <a:ext cx="5573890" cy="359605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F9891-8CC3-4277-9679-83B2EC6D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음수를 표현하는 첫번째 방법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sz="1800">
                <a:ea typeface="굴림" pitchFamily="50" charset="-127"/>
              </a:rPr>
              <a:t>첫번째 방법은 맨 처음 비트를 부호 비트로 간주하는 방법입니다</a:t>
            </a:r>
            <a:r>
              <a:rPr lang="en-US" altLang="ko-KR" sz="1800">
                <a:ea typeface="굴림" pitchFamily="50" charset="-127"/>
              </a:rPr>
              <a:t>.</a:t>
            </a:r>
          </a:p>
          <a:p>
            <a:pPr eaLnBrk="1" hangingPunct="1"/>
            <a:r>
              <a:rPr lang="ko-KR" altLang="en-US" sz="1800">
                <a:ea typeface="굴림" pitchFamily="50" charset="-127"/>
              </a:rPr>
              <a:t>양수와 음수의 덧셈 연산을 하였을 경우</a:t>
            </a:r>
            <a:r>
              <a:rPr lang="en-US" altLang="ko-KR" sz="1800">
                <a:ea typeface="굴림" pitchFamily="50" charset="-127"/>
              </a:rPr>
              <a:t>, </a:t>
            </a:r>
            <a:r>
              <a:rPr lang="ko-KR" altLang="en-US" sz="1800">
                <a:ea typeface="굴림" pitchFamily="50" charset="-127"/>
              </a:rPr>
              <a:t>결과가 부정확하다</a:t>
            </a:r>
            <a:r>
              <a:rPr lang="en-US" altLang="ko-KR" sz="1800">
                <a:ea typeface="굴림" pitchFamily="50" charset="-127"/>
              </a:rPr>
              <a:t>.</a:t>
            </a:r>
          </a:p>
          <a:p>
            <a:pPr lvl="1" eaLnBrk="1" hangingPunct="1"/>
            <a:r>
              <a:rPr lang="en-US" altLang="ko-KR" sz="1800">
                <a:ea typeface="굴림" pitchFamily="50" charset="-127"/>
              </a:rPr>
              <a:t>(</a:t>
            </a:r>
            <a:r>
              <a:rPr lang="ko-KR" altLang="en-US" sz="1800">
                <a:ea typeface="굴림" pitchFamily="50" charset="-127"/>
              </a:rPr>
              <a:t>예</a:t>
            </a:r>
            <a:r>
              <a:rPr lang="en-US" altLang="ko-KR" sz="1800">
                <a:ea typeface="굴림" pitchFamily="50" charset="-127"/>
              </a:rPr>
              <a:t>)    +3 + (-3)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9" y="2841625"/>
            <a:ext cx="6305550" cy="3362325"/>
          </a:xfrm>
          <a:prstGeom prst="rect">
            <a:avLst/>
          </a:prstGeom>
        </p:spPr>
      </p:pic>
      <p:sp>
        <p:nvSpPr>
          <p:cNvPr id="5" name="타원형 설명선 4"/>
          <p:cNvSpPr>
            <a:spLocks noChangeArrowheads="1"/>
          </p:cNvSpPr>
          <p:nvPr/>
        </p:nvSpPr>
        <p:spPr bwMode="auto">
          <a:xfrm>
            <a:off x="6481865" y="2185208"/>
            <a:ext cx="2392363" cy="1597025"/>
          </a:xfrm>
          <a:prstGeom prst="wedgeEllipseCallout">
            <a:avLst>
              <a:gd name="adj1" fmla="val -39894"/>
              <a:gd name="adj2" fmla="val 120723"/>
            </a:avLst>
          </a:prstGeom>
          <a:solidFill>
            <a:srgbClr val="E5FFF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ko-KR" altLang="en-US" sz="1400" dirty="0">
                <a:latin typeface="굴림" pitchFamily="50" charset="-127"/>
                <a:ea typeface="굴림" pitchFamily="50" charset="-127"/>
              </a:rPr>
              <a:t>이 방법으로 표현 된 이진수를 평범하게 더하면 결과가 부정확합니다</a:t>
            </a:r>
            <a:r>
              <a:rPr lang="en-US" altLang="ko-KR" sz="1400" dirty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4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C7B799-DF60-4D3E-9E4F-E8B0FD83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음수를 표현하는 두번째 방법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ea typeface="굴림" pitchFamily="50" charset="-127"/>
              </a:rPr>
              <a:t>의 보수</a:t>
            </a:r>
            <a:r>
              <a:rPr lang="ko-KR" altLang="en-US" dirty="0">
                <a:ea typeface="굴림" pitchFamily="50" charset="-127"/>
              </a:rPr>
              <a:t>로 음수를 표현한다</a:t>
            </a:r>
            <a:r>
              <a:rPr lang="en-US" altLang="ko-KR" dirty="0">
                <a:ea typeface="굴림" pitchFamily="50" charset="-127"/>
              </a:rPr>
              <a:t>. -&gt; </a:t>
            </a:r>
            <a:r>
              <a:rPr lang="ko-KR" altLang="en-US" dirty="0">
                <a:ea typeface="굴림" pitchFamily="50" charset="-127"/>
              </a:rPr>
              <a:t>표준적인 음수 표현 방법</a:t>
            </a:r>
          </a:p>
          <a:p>
            <a:pPr eaLnBrk="1" hangingPunct="1"/>
            <a:r>
              <a:rPr lang="en-US" altLang="ko-KR" dirty="0">
                <a:ea typeface="굴림" pitchFamily="50" charset="-127"/>
              </a:rPr>
              <a:t>2</a:t>
            </a:r>
            <a:r>
              <a:rPr lang="ko-KR" altLang="en-US" dirty="0">
                <a:ea typeface="굴림" pitchFamily="50" charset="-127"/>
              </a:rPr>
              <a:t>의 보수를 만드는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754405"/>
            <a:ext cx="5962650" cy="3429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745FD-FCEE-4A9D-8DDB-5124D1D0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1" y="1888195"/>
            <a:ext cx="6591300" cy="3467100"/>
          </a:xfrm>
          <a:prstGeom prst="rect">
            <a:avLst/>
          </a:prstGeom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0955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2</a:t>
            </a:r>
            <a:r>
              <a:rPr lang="ko-KR" altLang="en-US" sz="3600" dirty="0"/>
              <a:t>의 보수로 양수와 음수를 더하면</a:t>
            </a:r>
          </a:p>
        </p:txBody>
      </p:sp>
      <p:sp>
        <p:nvSpPr>
          <p:cNvPr id="4" name="타원형 설명선 3"/>
          <p:cNvSpPr>
            <a:spLocks noChangeArrowheads="1"/>
          </p:cNvSpPr>
          <p:nvPr/>
        </p:nvSpPr>
        <p:spPr bwMode="auto">
          <a:xfrm>
            <a:off x="6750210" y="1773463"/>
            <a:ext cx="2390775" cy="1755775"/>
          </a:xfrm>
          <a:prstGeom prst="wedgeEllipseCallout">
            <a:avLst>
              <a:gd name="adj1" fmla="val -7410"/>
              <a:gd name="adj2" fmla="val 70577"/>
            </a:avLst>
          </a:prstGeom>
          <a:solidFill>
            <a:srgbClr val="E5FFF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ko-KR" altLang="en-US" sz="1400">
                <a:latin typeface="굴림" pitchFamily="50" charset="-127"/>
                <a:ea typeface="굴림" pitchFamily="50" charset="-127"/>
              </a:rPr>
              <a:t>음수를 </a:t>
            </a:r>
            <a:r>
              <a:rPr lang="en-US" altLang="ko-KR" sz="140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1400">
                <a:latin typeface="굴림" pitchFamily="50" charset="-127"/>
                <a:ea typeface="굴림" pitchFamily="50" charset="-127"/>
              </a:rPr>
              <a:t>의 보수로 표현하면 양수와 음수를 더할 때 각각의 비트들을 더하면 됩니다</a:t>
            </a:r>
            <a:r>
              <a:rPr lang="en-US" altLang="ko-KR" sz="140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40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3554" name="Picture 2" descr="C:\Users\sec\AppData\Local\Microsoft\Windows\Temporary Internet Files\Content.IE5\QTK5I6LY\MC90024070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10" y="3939336"/>
            <a:ext cx="1709014" cy="18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B2D39E-76D7-4687-8A05-2A14F1D6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예제 </a:t>
            </a: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1261562" y="1589089"/>
            <a:ext cx="7641138" cy="38401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/* 2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보수 프로그램*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endParaRPr lang="en-US" altLang="ko-KR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= 3;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y = -3;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"x = %08X\n"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x);           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8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자리의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출력한다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"y = %08X\n"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y);          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8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자리의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출력한다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x+y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%08X\n"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x+y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    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8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자리의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출력한다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919" name="AutoShape 32"/>
          <p:cNvSpPr>
            <a:spLocks/>
          </p:cNvSpPr>
          <p:nvPr/>
        </p:nvSpPr>
        <p:spPr bwMode="auto">
          <a:xfrm>
            <a:off x="1490162" y="3251998"/>
            <a:ext cx="2681287" cy="219075"/>
          </a:xfrm>
          <a:prstGeom prst="borderCallout2">
            <a:avLst>
              <a:gd name="adj1" fmla="val 52176"/>
              <a:gd name="adj2" fmla="val 102843"/>
              <a:gd name="adj3" fmla="val 52176"/>
              <a:gd name="adj4" fmla="val 127593"/>
              <a:gd name="adj5" fmla="val -225361"/>
              <a:gd name="adj6" fmla="val 153463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sp>
        <p:nvSpPr>
          <p:cNvPr id="38920" name="Text Box 33"/>
          <p:cNvSpPr txBox="1">
            <a:spLocks noChangeArrowheads="1"/>
          </p:cNvSpPr>
          <p:nvPr/>
        </p:nvSpPr>
        <p:spPr bwMode="auto">
          <a:xfrm>
            <a:off x="5081087" y="2250967"/>
            <a:ext cx="23637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sz="14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음수가 </a:t>
            </a:r>
            <a:r>
              <a:rPr lang="en-US" altLang="ko-KR" sz="14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sz="14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의 보수로 표현되는지를 알아보자</a:t>
            </a:r>
            <a:r>
              <a:rPr lang="en-US" altLang="ko-KR" sz="14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.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61562" y="5627697"/>
            <a:ext cx="7639050" cy="83099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x = 00000003 </a:t>
            </a:r>
          </a:p>
          <a:p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y = FFFFFFFD </a:t>
            </a:r>
          </a:p>
          <a:p>
            <a:r>
              <a:rPr lang="en-US" altLang="ko-KR" sz="1600" dirty="0" err="1">
                <a:latin typeface="Trebuchet MS" pitchFamily="34" charset="0"/>
                <a:ea typeface="굴림" pitchFamily="50" charset="-127"/>
              </a:rPr>
              <a:t>x+y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= 00000000 </a:t>
            </a:r>
          </a:p>
        </p:txBody>
      </p:sp>
      <p:sp>
        <p:nvSpPr>
          <p:cNvPr id="7" name="타원형 설명선 3">
            <a:extLst>
              <a:ext uri="{FF2B5EF4-FFF2-40B4-BE49-F238E27FC236}">
                <a16:creationId xmlns:a16="http://schemas.microsoft.com/office/drawing/2014/main" id="{372EFE56-A930-47F9-9806-56B682CD9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336" y="5543946"/>
            <a:ext cx="2586539" cy="510387"/>
          </a:xfrm>
          <a:prstGeom prst="wedgeEllipseCallout">
            <a:avLst>
              <a:gd name="adj1" fmla="val -75827"/>
              <a:gd name="adj2" fmla="val 46621"/>
            </a:avLst>
          </a:prstGeom>
          <a:solidFill>
            <a:srgbClr val="E5FFF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ko-KR" sz="1400" dirty="0">
                <a:latin typeface="굴림" pitchFamily="50" charset="-127"/>
                <a:ea typeface="굴림" pitchFamily="50" charset="-127"/>
              </a:rPr>
              <a:t>1111</a:t>
            </a:r>
            <a:r>
              <a:rPr lang="ko-KR" altLang="en-US" sz="14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  <a:ea typeface="굴림" pitchFamily="50" charset="-127"/>
              </a:rPr>
              <a:t>1111</a:t>
            </a:r>
            <a:r>
              <a:rPr lang="ko-KR" altLang="en-US" sz="14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  <a:ea typeface="굴림" pitchFamily="50" charset="-127"/>
              </a:rPr>
              <a:t>… </a:t>
            </a:r>
            <a:r>
              <a:rPr lang="en-US" altLang="ko-KR" sz="1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1101</a:t>
            </a:r>
            <a:endParaRPr lang="ko-KR" altLang="en-US" sz="14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>
                <a:latin typeface="+mj-ea"/>
              </a:rPr>
              <a:t>변수와 상수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r>
              <a:rPr lang="en-US" altLang="ko-KR" sz="2000" dirty="0">
                <a:solidFill>
                  <a:srgbClr val="FF0000"/>
                </a:solidFill>
                <a:latin typeface="Trebuchet MS" pitchFamily="34" charset="0"/>
              </a:rPr>
              <a:t>Variable(</a:t>
            </a:r>
            <a:r>
              <a:rPr lang="ko-KR" altLang="en-US" sz="2000" dirty="0">
                <a:solidFill>
                  <a:srgbClr val="FF0000"/>
                </a:solidFill>
                <a:latin typeface="Trebuchet MS" pitchFamily="34" charset="0"/>
              </a:rPr>
              <a:t>변수</a:t>
            </a:r>
            <a:r>
              <a:rPr lang="en-US" altLang="ko-KR" sz="2000" dirty="0">
                <a:solidFill>
                  <a:srgbClr val="FF0000"/>
                </a:solidFill>
                <a:latin typeface="Trebuchet MS" pitchFamily="34" charset="0"/>
              </a:rPr>
              <a:t>): </a:t>
            </a:r>
            <a:r>
              <a:rPr lang="ko-KR" altLang="en-US" sz="2000" dirty="0">
                <a:latin typeface="Trebuchet MS" pitchFamily="34" charset="0"/>
              </a:rPr>
              <a:t>저장된 값의 변경이 가능한 공간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endParaRPr lang="en-US" altLang="ko-KR" sz="2000" dirty="0">
              <a:latin typeface="Trebuchet MS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r>
              <a:rPr lang="en-US" altLang="ko-KR" sz="2000" dirty="0">
                <a:solidFill>
                  <a:srgbClr val="FF0000"/>
                </a:solidFill>
                <a:latin typeface="Trebuchet MS" pitchFamily="34" charset="0"/>
              </a:rPr>
              <a:t>Constant(</a:t>
            </a:r>
            <a:r>
              <a:rPr lang="ko-KR" altLang="en-US" sz="2000" dirty="0">
                <a:solidFill>
                  <a:srgbClr val="FF0000"/>
                </a:solidFill>
                <a:latin typeface="Trebuchet MS" pitchFamily="34" charset="0"/>
              </a:rPr>
              <a:t>상수</a:t>
            </a:r>
            <a:r>
              <a:rPr lang="en-US" altLang="ko-KR" sz="2000" dirty="0">
                <a:solidFill>
                  <a:srgbClr val="FF0000"/>
                </a:solidFill>
                <a:latin typeface="Trebuchet MS" pitchFamily="34" charset="0"/>
              </a:rPr>
              <a:t>)</a:t>
            </a:r>
            <a:r>
              <a:rPr lang="en-US" altLang="ko-KR" sz="2000" dirty="0">
                <a:latin typeface="Trebuchet MS" pitchFamily="34" charset="0"/>
              </a:rPr>
              <a:t> : </a:t>
            </a:r>
            <a:r>
              <a:rPr lang="ko-KR" altLang="en-US" sz="2000" dirty="0">
                <a:latin typeface="Trebuchet MS" pitchFamily="34" charset="0"/>
              </a:rPr>
              <a:t>값이</a:t>
            </a:r>
            <a:r>
              <a:rPr lang="en-US" altLang="ko-KR" sz="2000" dirty="0">
                <a:latin typeface="Trebuchet MS" pitchFamily="34" charset="0"/>
              </a:rPr>
              <a:t> </a:t>
            </a:r>
            <a:r>
              <a:rPr lang="ko-KR" altLang="en-US" sz="2000" dirty="0">
                <a:latin typeface="Trebuchet MS" pitchFamily="34" charset="0"/>
              </a:rPr>
              <a:t>정해진 데이터</a:t>
            </a:r>
            <a:endParaRPr lang="en-US" altLang="ko-KR" sz="2000" dirty="0">
              <a:latin typeface="Trebuchet MS" pitchFamily="34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</a:pPr>
            <a:r>
              <a:rPr lang="en-US" altLang="ko-KR" dirty="0">
                <a:latin typeface="Trebuchet MS" pitchFamily="34" charset="0"/>
              </a:rPr>
              <a:t>(</a:t>
            </a:r>
            <a:r>
              <a:rPr lang="ko-KR" altLang="en-US" dirty="0">
                <a:latin typeface="Trebuchet MS" pitchFamily="34" charset="0"/>
              </a:rPr>
              <a:t>예</a:t>
            </a:r>
            <a:r>
              <a:rPr lang="en-US" altLang="ko-KR" dirty="0">
                <a:latin typeface="Trebuchet MS" pitchFamily="34" charset="0"/>
              </a:rPr>
              <a:t>) 3.14, 100, ‘A’, “Hello World!”</a:t>
            </a:r>
            <a:endParaRPr lang="ko-KR" altLang="en-US" dirty="0">
              <a:latin typeface="Trebuchet MS" pitchFamily="34" charset="0"/>
            </a:endParaRPr>
          </a:p>
          <a:p>
            <a:endParaRPr lang="ko-KR" altLang="en-US" dirty="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85800" y="1333500"/>
            <a:ext cx="7175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Char char="·"/>
            </a:pPr>
            <a:endParaRPr lang="ko-KR" altLang="en-US" sz="2000" dirty="0"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" y="3229583"/>
            <a:ext cx="9106063" cy="24610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27294-3E35-4753-BFF3-1DAFEAFC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976" y="2743200"/>
            <a:ext cx="4210050" cy="33813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4.1 </a:t>
            </a:r>
            <a:r>
              <a:rPr lang="ko-KR" altLang="en-US" dirty="0">
                <a:solidFill>
                  <a:srgbClr val="775F55"/>
                </a:solidFill>
              </a:rPr>
              <a:t>변수와 상수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4.2 </a:t>
            </a:r>
            <a:r>
              <a:rPr lang="ko-KR" altLang="en-US" dirty="0">
                <a:solidFill>
                  <a:srgbClr val="775F55"/>
                </a:solidFill>
              </a:rPr>
              <a:t>자료형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4.3 </a:t>
            </a:r>
            <a:r>
              <a:rPr lang="ko-KR" altLang="en-US" dirty="0">
                <a:solidFill>
                  <a:srgbClr val="775F55"/>
                </a:solidFill>
              </a:rPr>
              <a:t>정수형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4.4 </a:t>
            </a:r>
            <a:r>
              <a:rPr lang="ko-KR" altLang="en-US" dirty="0">
                <a:solidFill>
                  <a:srgbClr val="FF0000"/>
                </a:solidFill>
              </a:rPr>
              <a:t>부동 소수점형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4.5 </a:t>
            </a:r>
            <a:r>
              <a:rPr lang="ko-KR" altLang="en-US" dirty="0">
                <a:solidFill>
                  <a:srgbClr val="775F55"/>
                </a:solidFill>
              </a:rPr>
              <a:t>문자형</a:t>
            </a:r>
            <a:endParaRPr lang="en-US" altLang="ko-KR" dirty="0">
              <a:solidFill>
                <a:srgbClr val="775F55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4. </a:t>
            </a:r>
            <a:r>
              <a:rPr lang="ko-KR" altLang="en-US" sz="4000" dirty="0"/>
              <a:t>변수와 자료형</a:t>
            </a:r>
          </a:p>
        </p:txBody>
      </p:sp>
    </p:spTree>
    <p:extLst>
      <p:ext uri="{BB962C8B-B14F-4D97-AF65-F5344CB8AC3E}">
        <p14:creationId xmlns:p14="http://schemas.microsoft.com/office/powerpoint/2010/main" val="2040116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4.4 Floating point(</a:t>
            </a:r>
            <a:r>
              <a:rPr lang="ko-KR" altLang="en-US" sz="3600" dirty="0"/>
              <a:t>부동소수점</a:t>
            </a:r>
            <a:r>
              <a:rPr lang="en-US" altLang="ko-KR" sz="3600" dirty="0"/>
              <a:t>)</a:t>
            </a:r>
            <a:r>
              <a:rPr lang="ko-KR" altLang="en-US" sz="3600" dirty="0"/>
              <a:t>형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컴퓨터에서 실수는 부동소수점형으로 표현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소수점이 떠서 움직인다는 의미</a:t>
            </a:r>
            <a:r>
              <a:rPr lang="en-US" altLang="ko-KR" dirty="0">
                <a:ea typeface="굴림" pitchFamily="50" charset="-127"/>
              </a:rPr>
              <a:t>: </a:t>
            </a:r>
            <a:r>
              <a:rPr lang="ko-KR" altLang="en-US" dirty="0">
                <a:ea typeface="굴림" pitchFamily="50" charset="-127"/>
              </a:rPr>
              <a:t>소수점 앞부분과 뒷부분의 </a:t>
            </a:r>
            <a:r>
              <a:rPr lang="ko-KR" altLang="en-US" dirty="0" err="1">
                <a:ea typeface="굴림" pitchFamily="50" charset="-127"/>
              </a:rPr>
              <a:t>자리수를</a:t>
            </a:r>
            <a:r>
              <a:rPr lang="ko-KR" altLang="en-US" dirty="0">
                <a:ea typeface="굴림" pitchFamily="50" charset="-127"/>
              </a:rPr>
              <a:t> 유동적으로 사용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과학자들이 많이 사용하는 과학적 표기법과 유사</a:t>
            </a:r>
          </a:p>
        </p:txBody>
      </p:sp>
      <p:sp>
        <p:nvSpPr>
          <p:cNvPr id="46085" name="Rectangle 13"/>
          <p:cNvSpPr>
            <a:spLocks noChangeArrowheads="1"/>
          </p:cNvSpPr>
          <p:nvPr/>
        </p:nvSpPr>
        <p:spPr bwMode="auto">
          <a:xfrm>
            <a:off x="0" y="2584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6086" name="Rectangle 114"/>
          <p:cNvSpPr>
            <a:spLocks noChangeArrowheads="1"/>
          </p:cNvSpPr>
          <p:nvPr/>
        </p:nvSpPr>
        <p:spPr bwMode="auto">
          <a:xfrm>
            <a:off x="0" y="4259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46087" name="AutoShape 19" descr="PIC11D"/>
          <p:cNvSpPr>
            <a:spLocks noChangeAspect="1" noChangeArrowheads="1"/>
          </p:cNvSpPr>
          <p:nvPr/>
        </p:nvSpPr>
        <p:spPr bwMode="auto">
          <a:xfrm>
            <a:off x="1303338" y="2903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8" name="AutoShape 23" descr="PIC11E"/>
          <p:cNvSpPr>
            <a:spLocks noChangeAspect="1" noChangeArrowheads="1"/>
          </p:cNvSpPr>
          <p:nvPr/>
        </p:nvSpPr>
        <p:spPr bwMode="auto">
          <a:xfrm>
            <a:off x="1303338" y="3238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9" name="AutoShape 27" descr="PIC11F"/>
          <p:cNvSpPr>
            <a:spLocks noChangeAspect="1" noChangeArrowheads="1"/>
          </p:cNvSpPr>
          <p:nvPr/>
        </p:nvSpPr>
        <p:spPr bwMode="auto">
          <a:xfrm>
            <a:off x="1303338" y="35734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90" name="AutoShape 31" descr="PIC120"/>
          <p:cNvSpPr>
            <a:spLocks noChangeAspect="1" noChangeArrowheads="1"/>
          </p:cNvSpPr>
          <p:nvPr/>
        </p:nvSpPr>
        <p:spPr bwMode="auto">
          <a:xfrm>
            <a:off x="1303338" y="39687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83" y="3127247"/>
            <a:ext cx="6338034" cy="21971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7FB4E-EFD1-4910-8212-80062E97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2562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51" y="3829812"/>
            <a:ext cx="684053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실수를 표현하는 방법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itchFamily="50" charset="-127"/>
              </a:rPr>
              <a:t>#1 </a:t>
            </a:r>
            <a:r>
              <a:rPr lang="ko-KR" altLang="en-US" dirty="0">
                <a:ea typeface="굴림" pitchFamily="50" charset="-127"/>
              </a:rPr>
              <a:t>고정 소수점 방식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정수 부분을 위하여 일정 비트를 할당하고 소수 부분을 위하여 일정 비트를 할당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전체가 </a:t>
            </a:r>
            <a:r>
              <a:rPr lang="en-US" altLang="ko-KR" dirty="0">
                <a:ea typeface="굴림" pitchFamily="50" charset="-127"/>
              </a:rPr>
              <a:t>32</a:t>
            </a:r>
            <a:r>
              <a:rPr lang="ko-KR" altLang="en-US" dirty="0">
                <a:ea typeface="굴림" pitchFamily="50" charset="-127"/>
              </a:rPr>
              <a:t>비트이면 정수 부분 </a:t>
            </a:r>
            <a:r>
              <a:rPr lang="en-US" altLang="ko-KR" dirty="0">
                <a:ea typeface="굴림" pitchFamily="50" charset="-127"/>
              </a:rPr>
              <a:t>16</a:t>
            </a:r>
            <a:r>
              <a:rPr lang="ko-KR" altLang="en-US" dirty="0">
                <a:ea typeface="굴림" pitchFamily="50" charset="-127"/>
              </a:rPr>
              <a:t>비트</a:t>
            </a:r>
            <a:r>
              <a:rPr lang="en-US" altLang="ko-KR" dirty="0">
                <a:ea typeface="굴림" pitchFamily="50" charset="-127"/>
              </a:rPr>
              <a:t>, </a:t>
            </a:r>
            <a:r>
              <a:rPr lang="ko-KR" altLang="en-US" dirty="0">
                <a:ea typeface="굴림" pitchFamily="50" charset="-127"/>
              </a:rPr>
              <a:t>소수 부분 </a:t>
            </a:r>
            <a:r>
              <a:rPr lang="en-US" altLang="ko-KR" dirty="0">
                <a:ea typeface="굴림" pitchFamily="50" charset="-127"/>
              </a:rPr>
              <a:t>16</a:t>
            </a:r>
            <a:r>
              <a:rPr lang="ko-KR" altLang="en-US" dirty="0">
                <a:ea typeface="굴림" pitchFamily="50" charset="-127"/>
              </a:rPr>
              <a:t>비트 할당</a:t>
            </a: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과학과 공학에서 필요한 아주 큰 수를 표현할 수 없다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정수부분 또는 소수부분</a:t>
            </a:r>
            <a:r>
              <a:rPr lang="en-US" altLang="ko-KR" dirty="0"/>
              <a:t>)</a:t>
            </a:r>
            <a:r>
              <a:rPr lang="ko-KR" altLang="en-US" dirty="0"/>
              <a:t> 한쪽으로 치우친 경우</a:t>
            </a:r>
            <a:r>
              <a:rPr lang="en-US" altLang="ko-KR" dirty="0"/>
              <a:t>, </a:t>
            </a:r>
            <a:r>
              <a:rPr lang="ko-KR" altLang="en-US" dirty="0"/>
              <a:t>공간낭비가 심할 수 있다</a:t>
            </a:r>
            <a:r>
              <a:rPr lang="en-US" altLang="ko-KR" dirty="0"/>
              <a:t>. </a:t>
            </a:r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11C206-AC15-41C2-AE61-419DA9F2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4107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실수를 표현하는 방법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itchFamily="50" charset="-127"/>
              </a:rPr>
              <a:t>#2 </a:t>
            </a:r>
            <a:r>
              <a:rPr lang="ko-KR" altLang="en-US" dirty="0">
                <a:ea typeface="굴림" pitchFamily="50" charset="-127"/>
              </a:rPr>
              <a:t>부동 소수점 방식</a:t>
            </a:r>
          </a:p>
          <a:p>
            <a:pPr eaLnBrk="1" hangingPunct="1"/>
            <a:endParaRPr lang="ko-KR" altLang="en-US" dirty="0">
              <a:ea typeface="굴림" pitchFamily="50" charset="-127"/>
            </a:endParaRPr>
          </a:p>
          <a:p>
            <a:pPr eaLnBrk="1" hangingPunct="1"/>
            <a:endParaRPr lang="ko-KR" altLang="en-US" dirty="0">
              <a:ea typeface="굴림" pitchFamily="50" charset="-127"/>
            </a:endParaRPr>
          </a:p>
          <a:p>
            <a:pPr eaLnBrk="1" hangingPunct="1"/>
            <a:endParaRPr lang="ko-KR" altLang="en-US" dirty="0">
              <a:ea typeface="굴림" pitchFamily="50" charset="-127"/>
            </a:endParaRPr>
          </a:p>
          <a:p>
            <a:pPr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lvl="1" eaLnBrk="1" hangingPunct="1"/>
            <a:r>
              <a:rPr lang="ko-KR" altLang="en-US" dirty="0">
                <a:ea typeface="굴림" pitchFamily="50" charset="-127"/>
              </a:rPr>
              <a:t>표현할 수 있는 범위가 대폭 늘어난다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10</a:t>
            </a:r>
            <a:r>
              <a:rPr lang="en-US" altLang="ko-KR" baseline="30000" dirty="0">
                <a:ea typeface="굴림" pitchFamily="50" charset="-127"/>
              </a:rPr>
              <a:t>-38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ko-KR" altLang="en-US" dirty="0">
                <a:ea typeface="굴림" pitchFamily="50" charset="-127"/>
              </a:rPr>
              <a:t>에서 </a:t>
            </a:r>
            <a:r>
              <a:rPr lang="en-US" altLang="ko-KR" dirty="0">
                <a:ea typeface="굴림" pitchFamily="50" charset="-127"/>
              </a:rPr>
              <a:t>10</a:t>
            </a:r>
            <a:r>
              <a:rPr lang="en-US" altLang="ko-KR" baseline="30000" dirty="0">
                <a:ea typeface="굴림" pitchFamily="50" charset="-127"/>
              </a:rPr>
              <a:t>+38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22690872" descr="EMB000007f00a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38" y="2334653"/>
            <a:ext cx="6881892" cy="15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081A59-22D3-4FA0-9C61-FDF4D3B8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8355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부동 소수점 형</a:t>
            </a:r>
          </a:p>
        </p:txBody>
      </p:sp>
      <p:sp>
        <p:nvSpPr>
          <p:cNvPr id="49159" name="AutoShape 25" descr="PIC12F"/>
          <p:cNvSpPr>
            <a:spLocks noChangeAspect="1" noChangeArrowheads="1"/>
          </p:cNvSpPr>
          <p:nvPr/>
        </p:nvSpPr>
        <p:spPr bwMode="auto">
          <a:xfrm>
            <a:off x="1616075" y="39084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3" y="1963737"/>
            <a:ext cx="83248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23" y="3795712"/>
            <a:ext cx="8391525" cy="170497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8ED19CA-50E7-4375-926B-173155139C67}"/>
              </a:ext>
            </a:extLst>
          </p:cNvPr>
          <p:cNvSpPr/>
          <p:nvPr/>
        </p:nvSpPr>
        <p:spPr>
          <a:xfrm>
            <a:off x="7811310" y="4299626"/>
            <a:ext cx="457200" cy="544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FF8D395-EB4A-4456-9D76-02494F200E1D}"/>
              </a:ext>
            </a:extLst>
          </p:cNvPr>
          <p:cNvSpPr/>
          <p:nvPr/>
        </p:nvSpPr>
        <p:spPr>
          <a:xfrm>
            <a:off x="6478621" y="4299626"/>
            <a:ext cx="457200" cy="544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1BFEAED-31DB-4825-A7D2-5610B18D9362}"/>
              </a:ext>
            </a:extLst>
          </p:cNvPr>
          <p:cNvSpPr/>
          <p:nvPr/>
        </p:nvSpPr>
        <p:spPr>
          <a:xfrm>
            <a:off x="7808065" y="4821682"/>
            <a:ext cx="457200" cy="544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EEB62A1-C475-4872-B227-683416F4F776}"/>
              </a:ext>
            </a:extLst>
          </p:cNvPr>
          <p:cNvSpPr/>
          <p:nvPr/>
        </p:nvSpPr>
        <p:spPr>
          <a:xfrm>
            <a:off x="6475380" y="4821683"/>
            <a:ext cx="457200" cy="544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3EEBBB-828F-5E70-837E-4364DA907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77" y="5903680"/>
            <a:ext cx="7829550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DDFD12-A34A-7481-3EFA-AE19D68B3275}"/>
              </a:ext>
            </a:extLst>
          </p:cNvPr>
          <p:cNvSpPr txBox="1"/>
          <p:nvPr/>
        </p:nvSpPr>
        <p:spPr>
          <a:xfrm>
            <a:off x="623228" y="5532375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정수 타입의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long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532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 </a:t>
            </a:r>
            <a:r>
              <a:rPr lang="en-US" altLang="ko-KR" sz="3600" dirty="0"/>
              <a:t>- </a:t>
            </a:r>
            <a:r>
              <a:rPr lang="ko-KR" altLang="en-US" sz="3600" dirty="0"/>
              <a:t>정밀도 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1219200" y="1507787"/>
            <a:ext cx="7683500" cy="38326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/* 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 소수점 </a:t>
            </a:r>
            <a:r>
              <a:rPr lang="ko-KR" altLang="en-US" sz="16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자료형의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 계산*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endParaRPr lang="en-US" altLang="ko-KR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= 1.234567890123456789;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y = 1.234567890123456789;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"float</a:t>
            </a:r>
            <a:r>
              <a:rPr lang="ko-KR" altLang="en-US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=%d\n"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"double</a:t>
            </a:r>
            <a:r>
              <a:rPr lang="ko-KR" altLang="en-US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=%d\n"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"x = %30.25f\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,x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자리까지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소수점아래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자리까지 표시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"y = %30.25f\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,y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return 0;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483012" y="5760397"/>
            <a:ext cx="4208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219200" y="5605726"/>
            <a:ext cx="7683500" cy="107721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</a:t>
            </a: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 </a:t>
            </a:r>
          </a:p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double</a:t>
            </a: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</a:t>
            </a:r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=8 </a:t>
            </a:r>
          </a:p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= 1.2345678806304932000000000 </a:t>
            </a:r>
          </a:p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 = 1.2345678901234567000000000 </a:t>
            </a:r>
          </a:p>
        </p:txBody>
      </p:sp>
    </p:spTree>
    <p:extLst>
      <p:ext uri="{BB962C8B-B14F-4D97-AF65-F5344CB8AC3E}">
        <p14:creationId xmlns:p14="http://schemas.microsoft.com/office/powerpoint/2010/main" val="13018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 </a:t>
            </a:r>
            <a:r>
              <a:rPr lang="en-US" altLang="ko-KR" sz="3600" dirty="0"/>
              <a:t>– 2</a:t>
            </a:r>
            <a:r>
              <a:rPr lang="ko-KR" altLang="en-US" sz="3600" dirty="0"/>
              <a:t>진수 소수 문제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0DB60F-3F46-480F-A80D-C7DEA2EE002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itchFamily="50" charset="-127"/>
              </a:rPr>
              <a:t>0.1</a:t>
            </a:r>
            <a:r>
              <a:rPr lang="ko-KR" altLang="en-US" dirty="0">
                <a:ea typeface="굴림" pitchFamily="50" charset="-127"/>
              </a:rPr>
              <a:t>은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ko-KR" altLang="en-US" dirty="0">
                <a:ea typeface="굴림" pitchFamily="50" charset="-127"/>
              </a:rPr>
              <a:t>어떻게 저장되나</a:t>
            </a:r>
            <a:r>
              <a:rPr lang="en-US" altLang="ko-KR" dirty="0">
                <a:ea typeface="굴림" pitchFamily="50" charset="-127"/>
              </a:rPr>
              <a:t>?</a:t>
            </a:r>
          </a:p>
          <a:p>
            <a:pPr lvl="1"/>
            <a:r>
              <a:rPr lang="ko-KR" altLang="en-US" dirty="0">
                <a:ea typeface="굴림" pitchFamily="50" charset="-127"/>
              </a:rPr>
              <a:t>십진법</a:t>
            </a:r>
            <a:r>
              <a:rPr lang="en-US" altLang="ko-KR" dirty="0">
                <a:ea typeface="굴림" pitchFamily="50" charset="-127"/>
              </a:rPr>
              <a:t>: 0.1</a:t>
            </a:r>
          </a:p>
          <a:p>
            <a:pPr lvl="1"/>
            <a:r>
              <a:rPr lang="ko-KR" altLang="en-US" dirty="0"/>
              <a:t>이진법</a:t>
            </a:r>
            <a:r>
              <a:rPr lang="en-US" altLang="ko-KR" dirty="0"/>
              <a:t>: 0.1</a:t>
            </a:r>
            <a:r>
              <a:rPr lang="en-US" altLang="ko-KR" baseline="-25000" dirty="0"/>
              <a:t>(10)</a:t>
            </a:r>
            <a:r>
              <a:rPr lang="en-US" altLang="ko-KR" dirty="0"/>
              <a:t> = 0.0001100110011…..............</a:t>
            </a:r>
            <a:r>
              <a:rPr lang="en-US" altLang="ko-KR" baseline="-25000" dirty="0"/>
              <a:t>(2)</a:t>
            </a:r>
            <a:endParaRPr lang="en-US" altLang="ko-KR" baseline="-25000" dirty="0">
              <a:ea typeface="굴림" pitchFamily="50" charset="-127"/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1219200" y="2879394"/>
            <a:ext cx="7683500" cy="258755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 main(void)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float f = 0.1;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("f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%f\n", f);       	//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소수점 아래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자리까지 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("f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%.20f\n", f);	//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소수점 아래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자리까지 출력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0;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219200" y="5589306"/>
            <a:ext cx="7683500" cy="5847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 = 0.100000</a:t>
            </a:r>
          </a:p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 = 0.10000000149011611938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77A475-2AD8-4C4D-B954-1778C427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8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41536-EF42-4B20-A371-89DB9DF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Floating point (Wikipedia)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BBB83-4223-42BB-B9B8-AE18C8D7B0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−</a:t>
            </a:r>
            <a:r>
              <a:rPr lang="en-US" altLang="ko-KR" dirty="0"/>
              <a:t>118.625 (</a:t>
            </a:r>
            <a:r>
              <a:rPr lang="ko-KR" altLang="en-US" dirty="0"/>
              <a:t>십진법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float</a:t>
            </a:r>
            <a:r>
              <a:rPr lang="ko-KR" altLang="en-US" dirty="0"/>
              <a:t>로 표현해 보자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음수이므로</a:t>
            </a:r>
            <a:r>
              <a:rPr lang="en-US" altLang="ko-KR" dirty="0"/>
              <a:t>, </a:t>
            </a:r>
            <a:r>
              <a:rPr lang="ko-KR" altLang="en-US" dirty="0"/>
              <a:t>부호부는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절댓값을 이진법으로 나타내면 </a:t>
            </a:r>
            <a:r>
              <a:rPr lang="en-US" altLang="ko-KR" dirty="0">
                <a:solidFill>
                  <a:srgbClr val="FF0000"/>
                </a:solidFill>
              </a:rPr>
              <a:t>1110110.101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소수점을 왼쪽으로 이동시켜</a:t>
            </a:r>
            <a:r>
              <a:rPr lang="en-US" altLang="ko-KR" dirty="0"/>
              <a:t>, </a:t>
            </a:r>
            <a:r>
              <a:rPr lang="ko-KR" altLang="en-US" dirty="0"/>
              <a:t>왼쪽에는 </a:t>
            </a:r>
            <a:r>
              <a:rPr lang="en-US" altLang="ko-KR" dirty="0"/>
              <a:t>1</a:t>
            </a:r>
            <a:r>
              <a:rPr lang="ko-KR" altLang="en-US" dirty="0"/>
              <a:t>만 남게 만든다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/>
              <a:t>1110110.101=</a:t>
            </a:r>
            <a:r>
              <a:rPr lang="en-US" altLang="ko-KR" dirty="0">
                <a:solidFill>
                  <a:srgbClr val="FF0000"/>
                </a:solidFill>
              </a:rPr>
              <a:t>1.110110101×2⁶</a:t>
            </a:r>
            <a:r>
              <a:rPr lang="en-US" altLang="ko-KR" dirty="0"/>
              <a:t> </a:t>
            </a:r>
            <a:r>
              <a:rPr lang="ko-KR" altLang="en-US" dirty="0"/>
              <a:t>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가수부는 소수점의 오른쪽 부분으로</a:t>
            </a:r>
            <a:r>
              <a:rPr lang="en-US" altLang="ko-KR" dirty="0"/>
              <a:t>, </a:t>
            </a:r>
            <a:r>
              <a:rPr lang="ko-KR" altLang="en-US" dirty="0"/>
              <a:t>부족한 비트 수 부분만큼 </a:t>
            </a:r>
            <a:r>
              <a:rPr lang="en-US" altLang="ko-KR" dirty="0"/>
              <a:t>0</a:t>
            </a:r>
            <a:r>
              <a:rPr lang="ko-KR" altLang="en-US" dirty="0"/>
              <a:t>으로 채워 </a:t>
            </a:r>
            <a:r>
              <a:rPr lang="en-US" altLang="ko-KR" dirty="0"/>
              <a:t>23</a:t>
            </a:r>
            <a:r>
              <a:rPr lang="ko-KR" altLang="en-US" dirty="0"/>
              <a:t>비트로 만든다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>
                <a:solidFill>
                  <a:srgbClr val="FF0000"/>
                </a:solidFill>
              </a:rPr>
              <a:t>11011010100000000000000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지수는 </a:t>
            </a:r>
            <a:r>
              <a:rPr lang="en-US" altLang="ko-KR" dirty="0"/>
              <a:t>6</a:t>
            </a:r>
            <a:r>
              <a:rPr lang="ko-KR" altLang="en-US" dirty="0"/>
              <a:t>이므로</a:t>
            </a:r>
            <a:r>
              <a:rPr lang="en-US" altLang="ko-KR" dirty="0"/>
              <a:t>, Bias</a:t>
            </a:r>
            <a:r>
              <a:rPr lang="ko-KR" altLang="en-US" dirty="0"/>
              <a:t>를 더해야 한다</a:t>
            </a:r>
            <a:r>
              <a:rPr lang="en-US" altLang="ko-KR" dirty="0"/>
              <a:t>. 32</a:t>
            </a:r>
            <a:r>
              <a:rPr lang="ko-KR" altLang="en-US" dirty="0"/>
              <a:t>비트 </a:t>
            </a:r>
            <a:r>
              <a:rPr lang="en-US" altLang="ko-KR" dirty="0"/>
              <a:t>IEEE 754 </a:t>
            </a:r>
            <a:r>
              <a:rPr lang="ko-KR" altLang="en-US" dirty="0"/>
              <a:t>형식에서는 </a:t>
            </a:r>
            <a:r>
              <a:rPr lang="en-US" altLang="ko-KR" dirty="0"/>
              <a:t>Bias</a:t>
            </a:r>
            <a:r>
              <a:rPr lang="ko-KR" altLang="en-US" dirty="0"/>
              <a:t>는 </a:t>
            </a:r>
            <a:r>
              <a:rPr lang="en-US" altLang="ko-KR" dirty="0"/>
              <a:t>127</a:t>
            </a:r>
            <a:r>
              <a:rPr lang="ko-KR" altLang="en-US" dirty="0"/>
              <a:t>이므로 </a:t>
            </a:r>
            <a:r>
              <a:rPr lang="en-US" altLang="ko-KR" dirty="0">
                <a:solidFill>
                  <a:srgbClr val="FF0000"/>
                </a:solidFill>
              </a:rPr>
              <a:t>6+127 = 133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이진법으로 변환하면 </a:t>
            </a:r>
            <a:r>
              <a:rPr lang="en-US" altLang="ko-KR" dirty="0"/>
              <a:t>10000101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검은색, 빨간색, 앉아있는, 어두운이(가) 표시된 사진&#10;&#10;자동 생성된 설명">
            <a:extLst>
              <a:ext uri="{FF2B5EF4-FFF2-40B4-BE49-F238E27FC236}">
                <a16:creationId xmlns:a16="http://schemas.microsoft.com/office/drawing/2014/main" id="{176C86DA-F292-4EC2-A9D7-2803BBE8F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6" y="5588541"/>
            <a:ext cx="8404698" cy="10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3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 </a:t>
            </a:r>
            <a:r>
              <a:rPr lang="en-US" altLang="ko-KR" sz="3600" dirty="0"/>
              <a:t>– 2</a:t>
            </a:r>
            <a:r>
              <a:rPr lang="ko-KR" altLang="en-US" sz="3600" dirty="0"/>
              <a:t>진수 소수 문제 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1219200" y="1634249"/>
            <a:ext cx="7683500" cy="38326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 main(void)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int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 sum = 0;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for(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1000;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{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sum = sum + 0.1;  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0.1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더하기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("sum = %f\n", sum);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0;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483012" y="5760397"/>
            <a:ext cx="4208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219200" y="5975058"/>
            <a:ext cx="7683500" cy="33855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sum = 99.999046 </a:t>
            </a:r>
          </a:p>
        </p:txBody>
      </p:sp>
    </p:spTree>
    <p:extLst>
      <p:ext uri="{BB962C8B-B14F-4D97-AF65-F5344CB8AC3E}">
        <p14:creationId xmlns:p14="http://schemas.microsoft.com/office/powerpoint/2010/main" val="10041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부동 소수점 상수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529" y="1896894"/>
            <a:ext cx="9022471" cy="2224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6" y="4294374"/>
            <a:ext cx="8741734" cy="20068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692F68-05D2-46D3-866E-A520CDFFBF1D}"/>
              </a:ext>
            </a:extLst>
          </p:cNvPr>
          <p:cNvSpPr/>
          <p:nvPr/>
        </p:nvSpPr>
        <p:spPr>
          <a:xfrm>
            <a:off x="3161489" y="1984443"/>
            <a:ext cx="2918298" cy="205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FFA06-DAE5-493A-B31E-76B8B2AD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50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변수와 상수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1681" y="1526305"/>
            <a:ext cx="8153154" cy="521553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8000"/>
                </a:solidFill>
                <a:latin typeface="+mj-lt"/>
              </a:rPr>
              <a:t>/* </a:t>
            </a:r>
            <a:r>
              <a:rPr lang="ko-KR" altLang="en-US" sz="1600" kern="0" dirty="0">
                <a:solidFill>
                  <a:srgbClr val="008000"/>
                </a:solidFill>
                <a:latin typeface="+mj-lt"/>
                <a:ea typeface="돋움체"/>
              </a:rPr>
              <a:t>원의 면적을 계산하는 프로그램 </a:t>
            </a:r>
            <a:r>
              <a:rPr lang="ko-KR" altLang="en-US" sz="1600" kern="0" dirty="0">
                <a:solidFill>
                  <a:srgbClr val="008000"/>
                </a:solidFill>
                <a:latin typeface="+mj-lt"/>
              </a:rPr>
              <a:t>*</a:t>
            </a:r>
            <a:r>
              <a:rPr lang="en-US" altLang="ko-KR" sz="1600" kern="0" dirty="0">
                <a:solidFill>
                  <a:srgbClr val="008000"/>
                </a:solidFill>
                <a:latin typeface="+mj-lt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#define _CRT_SECURE_NO_WARNINGS</a:t>
            </a:r>
            <a:endParaRPr lang="en-US" altLang="ko-KR" sz="1600" dirty="0">
              <a:solidFill>
                <a:srgbClr val="0000FF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00FF"/>
                </a:solidFill>
                <a:latin typeface="+mj-lt"/>
              </a:rPr>
              <a:t>#include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+mj-lt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+mj-lt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+mj-lt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err="1">
                <a:solidFill>
                  <a:srgbClr val="0000FF"/>
                </a:solidFill>
                <a:latin typeface="+mj-lt"/>
              </a:rPr>
              <a:t>int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main(</a:t>
            </a:r>
            <a:r>
              <a:rPr lang="en-US" altLang="ko-KR" sz="1600" kern="0" dirty="0">
                <a:solidFill>
                  <a:srgbClr val="0000FF"/>
                </a:solidFill>
                <a:latin typeface="+mj-lt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)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{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+mj-lt"/>
              </a:rPr>
              <a:t>float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radius;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>
                <a:solidFill>
                  <a:srgbClr val="008000"/>
                </a:solidFill>
                <a:latin typeface="+mj-lt"/>
              </a:rPr>
              <a:t>// </a:t>
            </a:r>
            <a:r>
              <a:rPr lang="ko-KR" altLang="en-US" sz="1600" kern="0" dirty="0">
                <a:solidFill>
                  <a:srgbClr val="008000"/>
                </a:solidFill>
                <a:latin typeface="+mj-lt"/>
                <a:ea typeface="돋움체"/>
              </a:rPr>
              <a:t>원의 반지름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+mj-lt"/>
              </a:rPr>
              <a:t>float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area;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600" kern="0" dirty="0">
                <a:solidFill>
                  <a:srgbClr val="008000"/>
                </a:solidFill>
                <a:latin typeface="+mj-lt"/>
              </a:rPr>
              <a:t>// </a:t>
            </a:r>
            <a:r>
              <a:rPr lang="ko-KR" altLang="en-US" sz="1600" kern="0" dirty="0">
                <a:solidFill>
                  <a:srgbClr val="008000"/>
                </a:solidFill>
                <a:latin typeface="+mj-lt"/>
                <a:ea typeface="돋움체"/>
              </a:rPr>
              <a:t>원의 면적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lt"/>
              </a:rPr>
              <a:t>	</a:t>
            </a:r>
            <a:endParaRPr lang="en-US" altLang="ko-KR" sz="1600" dirty="0"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lt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1600" kern="0" dirty="0">
                <a:solidFill>
                  <a:srgbClr val="800000"/>
                </a:solidFill>
                <a:latin typeface="+mj-lt"/>
              </a:rPr>
              <a:t>"</a:t>
            </a:r>
            <a:r>
              <a:rPr lang="ko-KR" altLang="en-US" sz="1600" kern="0" dirty="0">
                <a:solidFill>
                  <a:srgbClr val="800000"/>
                </a:solidFill>
                <a:latin typeface="+mj-lt"/>
                <a:ea typeface="돋움체"/>
              </a:rPr>
              <a:t>원의 반지름을 입력하시요</a:t>
            </a:r>
            <a:r>
              <a:rPr lang="en-US" altLang="ko-KR" sz="1600" kern="0" dirty="0">
                <a:solidFill>
                  <a:srgbClr val="800000"/>
                </a:solidFill>
                <a:latin typeface="+mj-lt"/>
              </a:rPr>
              <a:t>:"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);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lt"/>
              </a:rPr>
              <a:t>scanf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1600" kern="0" dirty="0">
                <a:solidFill>
                  <a:srgbClr val="800000"/>
                </a:solidFill>
                <a:latin typeface="+mj-lt"/>
              </a:rPr>
              <a:t>"%f"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, &amp;radius);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area = 3.141592 * radius * radius;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lt"/>
              </a:rPr>
              <a:t>	</a:t>
            </a:r>
            <a:r>
              <a:rPr lang="en-US" altLang="ko-KR" sz="1600" dirty="0" err="1">
                <a:latin typeface="+mj-lt"/>
              </a:rPr>
              <a:t>printf</a:t>
            </a:r>
            <a:r>
              <a:rPr lang="en-US" altLang="ko-KR" sz="1600" dirty="0">
                <a:latin typeface="+mj-lt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+mj-lt"/>
              </a:rPr>
              <a:t>"</a:t>
            </a:r>
            <a:r>
              <a:rPr lang="ko-KR" altLang="en-US" sz="1600" dirty="0">
                <a:solidFill>
                  <a:srgbClr val="800000"/>
                </a:solidFill>
                <a:latin typeface="+mj-lt"/>
                <a:ea typeface="돋움체"/>
              </a:rPr>
              <a:t>원의 면적</a:t>
            </a:r>
            <a:r>
              <a:rPr lang="en-US" altLang="ko-KR" sz="1600" dirty="0">
                <a:solidFill>
                  <a:srgbClr val="800000"/>
                </a:solidFill>
                <a:latin typeface="+mj-lt"/>
              </a:rPr>
              <a:t>: %f \n"</a:t>
            </a:r>
            <a:r>
              <a:rPr lang="en-US" altLang="ko-KR" sz="1600" dirty="0">
                <a:latin typeface="+mj-lt"/>
              </a:rPr>
              <a:t>, area);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+mj-lt"/>
              </a:rPr>
              <a:t>return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0;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+mj-lt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22312" y="2391092"/>
            <a:ext cx="3551305" cy="1671952"/>
            <a:chOff x="1997476" y="1790339"/>
            <a:chExt cx="3551305" cy="1671952"/>
          </a:xfrm>
        </p:grpSpPr>
        <p:sp>
          <p:nvSpPr>
            <p:cNvPr id="17" name="모서리가 둥근 직사각형 16"/>
            <p:cNvSpPr/>
            <p:nvPr/>
          </p:nvSpPr>
          <p:spPr bwMode="auto">
            <a:xfrm>
              <a:off x="1997476" y="2689934"/>
              <a:ext cx="1677879" cy="772357"/>
            </a:xfrm>
            <a:prstGeom prst="round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 bwMode="auto">
            <a:xfrm flipV="1">
              <a:off x="3533313" y="2015231"/>
              <a:ext cx="1305017" cy="6747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4838330" y="1790339"/>
              <a:ext cx="71045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</a:rPr>
                <a:t>변수 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61251" y="4506266"/>
            <a:ext cx="3511118" cy="857560"/>
            <a:chOff x="2809782" y="3851617"/>
            <a:chExt cx="3031963" cy="755903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2809782" y="4328975"/>
              <a:ext cx="723532" cy="278545"/>
            </a:xfrm>
            <a:prstGeom prst="round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 bwMode="auto">
            <a:xfrm flipV="1">
              <a:off x="3533313" y="4036283"/>
              <a:ext cx="1597981" cy="33735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>
              <a:off x="5131294" y="3851617"/>
              <a:ext cx="71045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</a:rPr>
                <a:t>상수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109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부동 소수점 </a:t>
            </a:r>
            <a:r>
              <a:rPr lang="ko-KR" altLang="en-US" sz="3600" dirty="0" err="1"/>
              <a:t>오버플로우</a:t>
            </a:r>
            <a:endParaRPr lang="ko-KR" altLang="en-US" sz="3600" dirty="0"/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771727" y="1545192"/>
            <a:ext cx="7627937" cy="23828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 = 1e39;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"x = %e\</a:t>
            </a:r>
            <a:r>
              <a:rPr lang="en-US" altLang="ko-KR" sz="1600" dirty="0" err="1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,x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	// %e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지수표기법으로 표시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31" name="AutoShape 33"/>
          <p:cNvSpPr>
            <a:spLocks/>
          </p:cNvSpPr>
          <p:nvPr/>
        </p:nvSpPr>
        <p:spPr bwMode="auto">
          <a:xfrm>
            <a:off x="951115" y="2633047"/>
            <a:ext cx="2681287" cy="219075"/>
          </a:xfrm>
          <a:prstGeom prst="borderCallout2">
            <a:avLst>
              <a:gd name="adj1" fmla="val 52176"/>
              <a:gd name="adj2" fmla="val 102843"/>
              <a:gd name="adj3" fmla="val 52176"/>
              <a:gd name="adj4" fmla="val 132032"/>
              <a:gd name="adj5" fmla="val -47824"/>
              <a:gd name="adj6" fmla="val 162583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sp>
        <p:nvSpPr>
          <p:cNvPr id="52232" name="Text Box 34"/>
          <p:cNvSpPr txBox="1">
            <a:spLocks noChangeArrowheads="1"/>
          </p:cNvSpPr>
          <p:nvPr/>
        </p:nvSpPr>
        <p:spPr bwMode="auto">
          <a:xfrm>
            <a:off x="5262765" y="1957018"/>
            <a:ext cx="23637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sz="20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숫자가 커서 </a:t>
            </a:r>
            <a:r>
              <a:rPr lang="ko-KR" altLang="en-US" sz="2000" dirty="0" err="1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오버플로우</a:t>
            </a:r>
            <a:r>
              <a:rPr lang="ko-KR" altLang="en-US" sz="2000" dirty="0">
                <a:solidFill>
                  <a:srgbClr val="993300"/>
                </a:solidFill>
                <a:latin typeface="HY엽서L" pitchFamily="18" charset="-127"/>
                <a:ea typeface="HY엽서L" pitchFamily="18" charset="-127"/>
              </a:rPr>
              <a:t> 발생</a:t>
            </a:r>
            <a:endParaRPr lang="en-US" altLang="ko-KR" sz="2000" dirty="0">
              <a:solidFill>
                <a:srgbClr val="9933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71727" y="4332595"/>
            <a:ext cx="7683500" cy="33855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latinLnBrk="1"/>
            <a:r>
              <a:rPr lang="en-US" altLang="ko-KR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= inf</a:t>
            </a:r>
            <a:endParaRPr lang="ko-KR" altLang="en-US" sz="16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7B54C1-476B-40CA-85A3-C9A7762B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E635F-4987-E11F-20C2-DCEF2B1B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1" y="4867491"/>
            <a:ext cx="7560760" cy="15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부동 소수점 </a:t>
            </a:r>
            <a:r>
              <a:rPr lang="ko-KR" altLang="en-US" sz="3600" dirty="0" err="1"/>
              <a:t>언더플로우</a:t>
            </a:r>
            <a:endParaRPr lang="ko-KR" altLang="en-US" sz="3600" dirty="0"/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774090" y="1592635"/>
            <a:ext cx="7613650" cy="3435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sz="1600" dirty="0">
              <a:solidFill>
                <a:srgbClr val="8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x = 1.23456e-38;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z = 1.23456e-46; 	</a:t>
            </a:r>
            <a:endParaRPr lang="ko-KR" altLang="en-US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"x = %e\</a:t>
            </a:r>
            <a:r>
              <a:rPr lang="en-US" altLang="ko-KR" sz="1600" dirty="0" err="1">
                <a:solidFill>
                  <a:srgbClr val="800000"/>
                </a:solidFill>
                <a:latin typeface="Trebuchet MS" pitchFamily="34" charset="0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,x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"z = %e\</a:t>
            </a:r>
            <a:r>
              <a:rPr lang="en-US" altLang="ko-KR" sz="1600" dirty="0" err="1">
                <a:solidFill>
                  <a:srgbClr val="800000"/>
                </a:solidFill>
                <a:latin typeface="Trebuchet MS" pitchFamily="34" charset="0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,z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3255" name="AutoShape 33"/>
          <p:cNvSpPr>
            <a:spLocks/>
          </p:cNvSpPr>
          <p:nvPr/>
        </p:nvSpPr>
        <p:spPr bwMode="auto">
          <a:xfrm>
            <a:off x="1228115" y="2974024"/>
            <a:ext cx="2381250" cy="219075"/>
          </a:xfrm>
          <a:prstGeom prst="borderCallout2">
            <a:avLst>
              <a:gd name="adj1" fmla="val 52176"/>
              <a:gd name="adj2" fmla="val 103199"/>
              <a:gd name="adj3" fmla="val 52176"/>
              <a:gd name="adj4" fmla="val 135731"/>
              <a:gd name="adj5" fmla="val -283333"/>
              <a:gd name="adj6" fmla="val 169801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sp>
        <p:nvSpPr>
          <p:cNvPr id="53256" name="Text Box 34"/>
          <p:cNvSpPr txBox="1">
            <a:spLocks noChangeArrowheads="1"/>
          </p:cNvSpPr>
          <p:nvPr/>
        </p:nvSpPr>
        <p:spPr bwMode="auto">
          <a:xfrm>
            <a:off x="5314340" y="1943100"/>
            <a:ext cx="2098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ko-KR" altLang="en-US" sz="2400" b="1" dirty="0">
                <a:solidFill>
                  <a:schemeClr val="tx2"/>
                </a:solidFill>
                <a:latin typeface="+mn-ea"/>
              </a:rPr>
              <a:t>숫자가 작아서  </a:t>
            </a:r>
            <a:r>
              <a:rPr lang="ko-KR" altLang="en-US" sz="2400" b="1" dirty="0" err="1">
                <a:solidFill>
                  <a:schemeClr val="tx2"/>
                </a:solidFill>
                <a:latin typeface="+mn-ea"/>
              </a:rPr>
              <a:t>언더플로우</a:t>
            </a:r>
            <a:r>
              <a:rPr lang="ko-KR" altLang="en-US" sz="2400" b="1" dirty="0">
                <a:solidFill>
                  <a:schemeClr val="tx2"/>
                </a:solidFill>
                <a:latin typeface="+mn-ea"/>
              </a:rPr>
              <a:t> 발생</a:t>
            </a:r>
            <a:endParaRPr lang="en-US" altLang="ko-KR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74090" y="5407110"/>
            <a:ext cx="7612063" cy="5847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sz="1600" dirty="0">
                <a:ea typeface="굴림" pitchFamily="50" charset="-127"/>
              </a:rPr>
              <a:t>x = 1.234560e-038 </a:t>
            </a:r>
          </a:p>
          <a:p>
            <a:r>
              <a:rPr lang="en-US" altLang="ko-KR" sz="1600" dirty="0">
                <a:ea typeface="굴림" pitchFamily="50" charset="-127"/>
              </a:rPr>
              <a:t>z = 0.000000e+000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C572CC-4128-4E99-B219-A395EB7F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44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부동소수점형 사용시 주의사항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itchFamily="50" charset="-127"/>
              </a:rPr>
              <a:t>오차가 있을 수 있다</a:t>
            </a:r>
            <a:r>
              <a:rPr lang="en-US" altLang="ko-KR">
                <a:ea typeface="굴림" pitchFamily="50" charset="-127"/>
              </a:rPr>
              <a:t>!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080715" y="2203357"/>
            <a:ext cx="7616825" cy="315118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sz="1600" dirty="0">
              <a:solidFill>
                <a:srgbClr val="8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)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double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x;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x = (1.0e20 + 5.0)-1.0e20; 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dirty="0">
                <a:solidFill>
                  <a:srgbClr val="800000"/>
                </a:solidFill>
                <a:latin typeface="Trebuchet MS" pitchFamily="34" charset="0"/>
              </a:rPr>
              <a:t>"%f \</a:t>
            </a:r>
            <a:r>
              <a:rPr lang="en-US" altLang="ko-KR" sz="1600" dirty="0" err="1">
                <a:solidFill>
                  <a:srgbClr val="800000"/>
                </a:solidFill>
                <a:latin typeface="Trebuchet MS" pitchFamily="34" charset="0"/>
              </a:rPr>
              <a:t>n"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</a:rPr>
              <a:t>,x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sz="160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 0;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} </a:t>
            </a:r>
            <a:endParaRPr lang="ko-KR" altLang="en-US" sz="16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4280" name="AutoShape 32"/>
          <p:cNvSpPr>
            <a:spLocks/>
          </p:cNvSpPr>
          <p:nvPr/>
        </p:nvSpPr>
        <p:spPr bwMode="auto">
          <a:xfrm>
            <a:off x="1617290" y="3794032"/>
            <a:ext cx="2535237" cy="309562"/>
          </a:xfrm>
          <a:prstGeom prst="borderCallout2">
            <a:avLst>
              <a:gd name="adj1" fmla="val 36921"/>
              <a:gd name="adj2" fmla="val 103005"/>
              <a:gd name="adj3" fmla="val 36921"/>
              <a:gd name="adj4" fmla="val 128681"/>
              <a:gd name="adj5" fmla="val -343588"/>
              <a:gd name="adj6" fmla="val 155542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ea typeface="굴림" pitchFamily="50" charset="-127"/>
            </a:endParaRPr>
          </a:p>
        </p:txBody>
      </p:sp>
      <p:sp>
        <p:nvSpPr>
          <p:cNvPr id="54281" name="Text Box 33"/>
          <p:cNvSpPr txBox="1">
            <a:spLocks noChangeArrowheads="1"/>
          </p:cNvSpPr>
          <p:nvPr/>
        </p:nvSpPr>
        <p:spPr bwMode="auto">
          <a:xfrm>
            <a:off x="5613026" y="2236091"/>
            <a:ext cx="30765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atinLnBrk="1"/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유효자리 문제로 오차가 발생한다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5.0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 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계산된다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04527" y="5621244"/>
            <a:ext cx="7585075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just"/>
            <a:r>
              <a:rPr lang="en-US" altLang="ko-KR" sz="1600">
                <a:ea typeface="굴림" pitchFamily="50" charset="-127"/>
              </a:rPr>
              <a:t>0.000000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A098B8-3933-4651-A09A-485BA11B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17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중간 점검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형과 </a:t>
            </a:r>
            <a:r>
              <a:rPr lang="en-US" altLang="ko-KR" dirty="0"/>
              <a:t>double</a:t>
            </a:r>
            <a:r>
              <a:rPr lang="ko-KR" altLang="en-US" dirty="0"/>
              <a:t>형의 크기는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부동 소수점 상수인 </a:t>
            </a:r>
            <a:r>
              <a:rPr lang="en-US" altLang="ko-KR" dirty="0"/>
              <a:t>1.0×10</a:t>
            </a:r>
            <a:r>
              <a:rPr lang="en-US" altLang="ko-KR" baseline="30000" dirty="0"/>
              <a:t>25</a:t>
            </a:r>
            <a:r>
              <a:rPr lang="ko-KR" altLang="en-US" dirty="0"/>
              <a:t>를 지수 형식으로 표기하여 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부동 소수점형에서 오차가 발생하는 이유</a:t>
            </a:r>
            <a:r>
              <a:rPr lang="en-US" altLang="ko-KR" dirty="0"/>
              <a:t>(</a:t>
            </a:r>
            <a:r>
              <a:rPr lang="ko-KR" altLang="en-US" dirty="0"/>
              <a:t>여러가지</a:t>
            </a:r>
            <a:r>
              <a:rPr lang="en-US" altLang="ko-KR" dirty="0"/>
              <a:t>)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ko-KR" altLang="en-US" dirty="0">
              <a:ea typeface="굴림" pitchFamily="50" charset="-127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9397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FEA20B-2174-4BB2-B0FD-8188C96B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155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976" y="2743200"/>
            <a:ext cx="4210050" cy="338137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4.1 </a:t>
            </a:r>
            <a:r>
              <a:rPr lang="ko-KR" altLang="en-US" dirty="0">
                <a:solidFill>
                  <a:srgbClr val="775F55"/>
                </a:solidFill>
              </a:rPr>
              <a:t>변수와 상수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4.2 </a:t>
            </a:r>
            <a:r>
              <a:rPr lang="ko-KR" altLang="en-US" dirty="0">
                <a:solidFill>
                  <a:srgbClr val="775F55"/>
                </a:solidFill>
              </a:rPr>
              <a:t>자료형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4.3 </a:t>
            </a:r>
            <a:r>
              <a:rPr lang="ko-KR" altLang="en-US" dirty="0">
                <a:solidFill>
                  <a:srgbClr val="775F55"/>
                </a:solidFill>
              </a:rPr>
              <a:t>정수형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/>
              <a:t>4.4 </a:t>
            </a:r>
            <a:r>
              <a:rPr lang="ko-KR" altLang="en-US" dirty="0"/>
              <a:t>부동 소수점형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4.5 </a:t>
            </a:r>
            <a:r>
              <a:rPr lang="ko-KR" altLang="en-US" dirty="0">
                <a:solidFill>
                  <a:srgbClr val="FF0000"/>
                </a:solidFill>
              </a:rPr>
              <a:t>문자형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4. </a:t>
            </a:r>
            <a:r>
              <a:rPr lang="ko-KR" altLang="en-US" sz="4000" dirty="0"/>
              <a:t>변수와 자료형</a:t>
            </a:r>
          </a:p>
        </p:txBody>
      </p:sp>
    </p:spTree>
    <p:extLst>
      <p:ext uri="{BB962C8B-B14F-4D97-AF65-F5344CB8AC3E}">
        <p14:creationId xmlns:p14="http://schemas.microsoft.com/office/powerpoint/2010/main" val="3676468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Character type (</a:t>
            </a:r>
            <a:r>
              <a:rPr lang="ko-KR" altLang="en-US" sz="3600" dirty="0"/>
              <a:t>문자형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문자도 숫자를 이용하여 표현</a:t>
            </a:r>
          </a:p>
          <a:p>
            <a:pPr eaLnBrk="1" hangingPunct="1"/>
            <a:r>
              <a:rPr lang="ko-KR" altLang="en-US" dirty="0">
                <a:ea typeface="굴림" pitchFamily="50" charset="-127"/>
              </a:rPr>
              <a:t>아스키 코드</a:t>
            </a:r>
            <a:r>
              <a:rPr lang="en-US" altLang="ko-KR" dirty="0">
                <a:ea typeface="굴림" pitchFamily="50" charset="-127"/>
              </a:rPr>
              <a:t>(</a:t>
            </a:r>
            <a:r>
              <a:rPr lang="en-US" altLang="ko-KR" b="1" dirty="0">
                <a:ea typeface="굴림" pitchFamily="50" charset="-127"/>
              </a:rPr>
              <a:t>ASCII: </a:t>
            </a:r>
            <a:r>
              <a:rPr lang="en-US" altLang="ko-KR" dirty="0">
                <a:ea typeface="굴림" pitchFamily="50" charset="-127"/>
              </a:rPr>
              <a:t>American Standard Code for Information Interchange)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3F834-CC16-4DDC-A4F3-41EA2BD8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65" y="3070017"/>
            <a:ext cx="6421100" cy="308357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113895-7214-4669-A80E-62EC517B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3288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8442" y="374517"/>
            <a:ext cx="3132501" cy="646889"/>
          </a:xfrm>
        </p:spPr>
        <p:txBody>
          <a:bodyPr/>
          <a:lstStyle/>
          <a:p>
            <a:pPr eaLnBrk="1" hangingPunct="1"/>
            <a:r>
              <a:rPr lang="ko-KR" altLang="en-US" sz="3600" dirty="0"/>
              <a:t>아스키</a:t>
            </a:r>
            <a:r>
              <a:rPr lang="en-US" altLang="ko-KR" sz="3600" dirty="0"/>
              <a:t> </a:t>
            </a:r>
            <a:r>
              <a:rPr lang="ko-KR" altLang="en-US" sz="3600" dirty="0" err="1"/>
              <a:t>코드표</a:t>
            </a:r>
            <a:endParaRPr lang="ko-KR" altLang="en-US" sz="36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E886AC6-D489-45FE-8011-FFF9FC72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83" y="320095"/>
            <a:ext cx="5914417" cy="61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Character variable (</a:t>
            </a:r>
            <a:r>
              <a:rPr lang="ko-KR" altLang="en-US" sz="3600" dirty="0"/>
              <a:t>문자형 변수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char </a:t>
            </a:r>
            <a:r>
              <a:rPr lang="ko-KR" altLang="en-US" dirty="0"/>
              <a:t>타입의 변수를 사용하여 문자를 저장한다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‘’</a:t>
            </a:r>
            <a:r>
              <a:rPr lang="ko-KR" altLang="en-US" dirty="0"/>
              <a:t>을 이용하여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문자형 상수 </a:t>
            </a:r>
            <a:r>
              <a:rPr lang="ko-KR" altLang="en-US" dirty="0"/>
              <a:t>값을 나타냄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‘A’, ‘B’, ‘a’, ‘b’, ‘1’, ‘2’, …</a:t>
            </a:r>
          </a:p>
          <a:p>
            <a:pPr lvl="1"/>
            <a:r>
              <a:rPr lang="en-US" altLang="ko-KR" dirty="0"/>
              <a:t>A, a, B, b</a:t>
            </a:r>
            <a:r>
              <a:rPr lang="ko-KR" altLang="en-US" dirty="0"/>
              <a:t>로 쓰면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1, 2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쓰면</a:t>
            </a:r>
            <a:r>
              <a:rPr lang="en-US" altLang="ko-KR" dirty="0"/>
              <a:t>? 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71" y="3725674"/>
            <a:ext cx="2695575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28165" y="3725675"/>
            <a:ext cx="2703489" cy="27241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dirty="0"/>
              <a:t>char</a:t>
            </a:r>
            <a:r>
              <a:rPr lang="ko-KR" altLang="en-US" dirty="0"/>
              <a:t> </a:t>
            </a:r>
            <a:r>
              <a:rPr lang="en-US" altLang="ko-KR" dirty="0"/>
              <a:t>code;</a:t>
            </a:r>
          </a:p>
          <a:p>
            <a:r>
              <a:rPr lang="en-US" altLang="ko-KR" dirty="0"/>
              <a:t>code = ‘A’;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C6CD5-C963-4CC5-95AE-D809781C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예제 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074924" y="1664447"/>
            <a:ext cx="7572375" cy="398418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8000"/>
                </a:solidFill>
                <a:latin typeface="Trebuchet MS" pitchFamily="34" charset="0"/>
              </a:rPr>
              <a:t>/* </a:t>
            </a:r>
            <a:r>
              <a:rPr lang="ko-KR" altLang="en-US" dirty="0">
                <a:solidFill>
                  <a:srgbClr val="008000"/>
                </a:solidFill>
                <a:latin typeface="Trebuchet MS" pitchFamily="34" charset="0"/>
              </a:rPr>
              <a:t>문자 변수와 문자 상수*</a:t>
            </a:r>
            <a:r>
              <a:rPr lang="en-US" altLang="ko-KR" dirty="0">
                <a:solidFill>
                  <a:srgbClr val="008000"/>
                </a:solidFill>
                <a:latin typeface="Trebuchet MS" pitchFamily="34" charset="0"/>
              </a:rPr>
              <a:t>/ </a:t>
            </a:r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dirty="0">
              <a:solidFill>
                <a:srgbClr val="8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code1 =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'A'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;    </a:t>
            </a:r>
            <a:r>
              <a:rPr lang="en-US" altLang="ko-KR" dirty="0">
                <a:solidFill>
                  <a:srgbClr val="008000"/>
                </a:solidFill>
                <a:latin typeface="Trebuchet MS" pitchFamily="34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Trebuchet MS" pitchFamily="34" charset="0"/>
              </a:rPr>
              <a:t>문자 상수로 초기화</a:t>
            </a:r>
            <a:r>
              <a:rPr lang="ko-KR" altLang="en-US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ko-KR" altLang="en-US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code2 = 65;     </a:t>
            </a:r>
            <a:r>
              <a:rPr lang="en-US" altLang="ko-KR" dirty="0">
                <a:solidFill>
                  <a:srgbClr val="008000"/>
                </a:solidFill>
                <a:latin typeface="Trebuchet MS" pitchFamily="34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Trebuchet MS" pitchFamily="34" charset="0"/>
              </a:rPr>
              <a:t>아스키 코드로 초기화</a:t>
            </a:r>
            <a:r>
              <a:rPr lang="ko-KR" altLang="en-US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ko-KR" altLang="en-US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ko-KR" altLang="en-US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“code1</a:t>
            </a:r>
            <a:r>
              <a:rPr lang="ko-KR" altLang="en-US" dirty="0">
                <a:solidFill>
                  <a:srgbClr val="8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= %c\n"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, code1);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        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“code2</a:t>
            </a:r>
            <a:r>
              <a:rPr lang="ko-KR" altLang="en-US" dirty="0">
                <a:solidFill>
                  <a:srgbClr val="8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= %c\n"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, code2);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      return</a:t>
            </a:r>
            <a:r>
              <a:rPr lang="ko-KR" altLang="en-US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0;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} </a:t>
            </a:r>
            <a:endParaRPr lang="ko-KR" altLang="en-US" dirty="0">
              <a:solidFill>
                <a:srgbClr val="000000"/>
              </a:solidFill>
              <a:latin typeface="Trebuchet MS" pitchFamily="34" charset="0"/>
              <a:ea typeface="한컴바탕" pitchFamily="18" charset="2"/>
              <a:cs typeface="한컴바탕" pitchFamily="18" charset="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063811" y="5771463"/>
            <a:ext cx="7583488" cy="64633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dirty="0"/>
              <a:t>code1 = A</a:t>
            </a:r>
          </a:p>
          <a:p>
            <a:r>
              <a:rPr lang="en-US" altLang="ko-KR" dirty="0"/>
              <a:t>code2 = A</a:t>
            </a:r>
            <a:endParaRPr lang="en-US" altLang="ko-KR" sz="1600" dirty="0">
              <a:latin typeface="Trebuchet MS" pitchFamily="34" charset="0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>
                <a:ea typeface="굴림" pitchFamily="50" charset="-127"/>
              </a:rPr>
              <a:t>Quiz</a:t>
            </a:r>
            <a:endParaRPr lang="ko-KR" altLang="en-US" sz="3600" dirty="0">
              <a:ea typeface="굴림" pitchFamily="50" charset="-127"/>
            </a:endParaRPr>
          </a:p>
        </p:txBody>
      </p:sp>
      <p:sp>
        <p:nvSpPr>
          <p:cNvPr id="41988" name="Rectangle 6"/>
          <p:cNvSpPr>
            <a:spLocks noChangeArrowheads="1"/>
          </p:cNvSpPr>
          <p:nvPr/>
        </p:nvSpPr>
        <p:spPr bwMode="auto">
          <a:xfrm>
            <a:off x="1389886" y="1780077"/>
            <a:ext cx="58943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28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(Q) 1</a:t>
            </a:r>
            <a:r>
              <a:rPr lang="ko-KR" altLang="en-US" sz="28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과 </a:t>
            </a:r>
            <a:r>
              <a:rPr lang="en-US" altLang="ko-KR" sz="28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‘1’</a:t>
            </a:r>
            <a:r>
              <a:rPr lang="ko-KR" altLang="en-US" sz="28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의 차이점은</a:t>
            </a:r>
            <a:r>
              <a:rPr lang="en-US" altLang="ko-KR" sz="2800" dirty="0">
                <a:solidFill>
                  <a:srgbClr val="0000FF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?</a:t>
            </a:r>
          </a:p>
        </p:txBody>
      </p:sp>
      <p:sp>
        <p:nvSpPr>
          <p:cNvPr id="519175" name="Rectangle 7"/>
          <p:cNvSpPr>
            <a:spLocks noChangeArrowheads="1"/>
          </p:cNvSpPr>
          <p:nvPr/>
        </p:nvSpPr>
        <p:spPr bwMode="auto">
          <a:xfrm>
            <a:off x="1452030" y="2577254"/>
            <a:ext cx="6694487" cy="63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(A) 1</a:t>
            </a:r>
            <a:r>
              <a:rPr lang="ko-KR" altLang="en-US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은 정수이고 </a:t>
            </a: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‘1’</a:t>
            </a:r>
            <a:r>
              <a:rPr lang="ko-KR" altLang="en-US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은 문자 </a:t>
            </a: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‘1’</a:t>
            </a:r>
            <a:r>
              <a:rPr lang="ko-KR" altLang="en-US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을</a:t>
            </a: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나타내는 아스키코드</a:t>
            </a: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(49)</a:t>
            </a:r>
            <a:r>
              <a:rPr lang="ko-KR" altLang="en-US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이다</a:t>
            </a:r>
            <a:r>
              <a:rPr lang="en-US" altLang="ko-KR" sz="2800" dirty="0">
                <a:solidFill>
                  <a:schemeClr val="tx2"/>
                </a:solidFill>
                <a:latin typeface="Century Schoolbook" panose="02040604050505020304" pitchFamily="18" charset="0"/>
                <a:ea typeface="굴림" panose="020B0600000101010101" pitchFamily="50" charset="-127"/>
              </a:rPr>
              <a:t>.</a:t>
            </a:r>
            <a:endParaRPr lang="en-US" altLang="ko-KR" sz="2000" dirty="0">
              <a:solidFill>
                <a:schemeClr val="tx2"/>
              </a:solidFill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702404" y="3948845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2030891" y="3948845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391254" y="4015520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 dirty="0">
                <a:latin typeface="Lucida Calligraphy" pitchFamily="66" charset="0"/>
                <a:ea typeface="굴림" pitchFamily="50" charset="-127"/>
              </a:rPr>
              <a:t>1</a:t>
            </a: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016729" y="4092632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2030891" y="4074257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95000"/>
                </a:schemeClr>
              </a:gs>
            </a:gsLst>
            <a:lin ang="5400000" scaled="1"/>
          </a:gradFill>
          <a:ln w="127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5571371" y="3971095"/>
            <a:ext cx="985837" cy="660400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4899858" y="3971095"/>
            <a:ext cx="671513" cy="660400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0"/>
                </a:schemeClr>
              </a:gs>
            </a:gsLst>
            <a:lin ang="5400000" scaled="1"/>
          </a:gradFill>
          <a:ln w="1270" cmpd="sng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5260221" y="4037770"/>
            <a:ext cx="1008062" cy="7207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3600" dirty="0">
                <a:latin typeface="Lucida Calligraphy" pitchFamily="66" charset="0"/>
                <a:ea typeface="굴림" pitchFamily="50" charset="-127"/>
              </a:rPr>
              <a:t>49</a:t>
            </a: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5885696" y="4114882"/>
            <a:ext cx="671512" cy="771525"/>
          </a:xfrm>
          <a:custGeom>
            <a:avLst/>
            <a:gdLst>
              <a:gd name="T0" fmla="*/ 0 w 700"/>
              <a:gd name="T1" fmla="*/ 1312 h 1312"/>
              <a:gd name="T2" fmla="*/ 700 w 700"/>
              <a:gd name="T3" fmla="*/ 866 h 1312"/>
              <a:gd name="T4" fmla="*/ 700 w 700"/>
              <a:gd name="T5" fmla="*/ 0 h 1312"/>
              <a:gd name="T6" fmla="*/ 0 w 700"/>
              <a:gd name="T7" fmla="*/ 288 h 1312"/>
              <a:gd name="T8" fmla="*/ 0 w 700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1312">
                <a:moveTo>
                  <a:pt x="0" y="1312"/>
                </a:moveTo>
                <a:lnTo>
                  <a:pt x="700" y="866"/>
                </a:lnTo>
                <a:lnTo>
                  <a:pt x="700" y="0"/>
                </a:lnTo>
                <a:lnTo>
                  <a:pt x="0" y="288"/>
                </a:lnTo>
                <a:lnTo>
                  <a:pt x="0" y="1312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4899858" y="4096507"/>
            <a:ext cx="985838" cy="771525"/>
          </a:xfrm>
          <a:custGeom>
            <a:avLst/>
            <a:gdLst>
              <a:gd name="T0" fmla="*/ 0 w 727"/>
              <a:gd name="T1" fmla="*/ 0 h 1332"/>
              <a:gd name="T2" fmla="*/ 0 w 727"/>
              <a:gd name="T3" fmla="*/ 894 h 1332"/>
              <a:gd name="T4" fmla="*/ 37 w 727"/>
              <a:gd name="T5" fmla="*/ 916 h 1332"/>
              <a:gd name="T6" fmla="*/ 37 w 727"/>
              <a:gd name="T7" fmla="*/ 916 h 1332"/>
              <a:gd name="T8" fmla="*/ 727 w 727"/>
              <a:gd name="T9" fmla="*/ 1332 h 1332"/>
              <a:gd name="T10" fmla="*/ 727 w 727"/>
              <a:gd name="T11" fmla="*/ 298 h 1332"/>
              <a:gd name="T12" fmla="*/ 0 w 727"/>
              <a:gd name="T13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7" h="1332">
                <a:moveTo>
                  <a:pt x="0" y="0"/>
                </a:moveTo>
                <a:lnTo>
                  <a:pt x="0" y="894"/>
                </a:lnTo>
                <a:lnTo>
                  <a:pt x="37" y="916"/>
                </a:lnTo>
                <a:lnTo>
                  <a:pt x="37" y="916"/>
                </a:lnTo>
                <a:lnTo>
                  <a:pt x="727" y="1332"/>
                </a:lnTo>
                <a:lnTo>
                  <a:pt x="727" y="29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20000"/>
                  <a:lumOff val="80000"/>
                  <a:alpha val="50000"/>
                </a:schemeClr>
              </a:gs>
              <a:gs pos="100000">
                <a:schemeClr val="bg2">
                  <a:lumMod val="60000"/>
                  <a:lumOff val="40000"/>
                  <a:alpha val="95000"/>
                </a:schemeClr>
              </a:gs>
            </a:gsLst>
            <a:lin ang="5400000" scaled="1"/>
          </a:gradFill>
          <a:ln w="127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3D7D9D-F2F5-46EC-AA89-51F005B5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228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5" grpId="0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4.2 Data Type(</a:t>
            </a:r>
            <a:r>
              <a:rPr lang="ko-KR" altLang="en-US" sz="3600" dirty="0"/>
              <a:t>자료형</a:t>
            </a:r>
            <a:r>
              <a:rPr lang="en-US" altLang="ko-KR" sz="3600" dirty="0"/>
              <a:t>)</a:t>
            </a:r>
            <a:r>
              <a:rPr lang="ko-KR" altLang="en-US" sz="3600" dirty="0">
                <a:ea typeface="굴림" pitchFamily="50" charset="-127"/>
              </a:rPr>
              <a:t> 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/>
                </a:solidFill>
                <a:ea typeface="굴림" pitchFamily="50" charset="-127"/>
              </a:rPr>
              <a:t>Data type(</a:t>
            </a:r>
            <a:r>
              <a:rPr lang="ko-KR" altLang="en-US" dirty="0">
                <a:solidFill>
                  <a:schemeClr val="tx2"/>
                </a:solidFill>
              </a:rPr>
              <a:t>자료형</a:t>
            </a:r>
            <a:r>
              <a:rPr lang="en-US" altLang="ko-KR" dirty="0">
                <a:solidFill>
                  <a:schemeClr val="tx2"/>
                </a:solidFill>
                <a:ea typeface="굴림" pitchFamily="50" charset="-127"/>
              </a:rPr>
              <a:t>): </a:t>
            </a:r>
            <a:r>
              <a:rPr lang="ko-KR" altLang="en-US" dirty="0">
                <a:ea typeface="굴림" pitchFamily="50" charset="-127"/>
              </a:rPr>
              <a:t>데이터의 종류</a:t>
            </a:r>
            <a:endParaRPr lang="en-US" altLang="ko-KR" dirty="0">
              <a:ea typeface="굴림" pitchFamily="50" charset="-127"/>
            </a:endParaRP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(</a:t>
            </a:r>
            <a:r>
              <a:rPr lang="ko-KR" altLang="en-US" dirty="0">
                <a:ea typeface="굴림" pitchFamily="50" charset="-127"/>
              </a:rPr>
              <a:t>예</a:t>
            </a:r>
            <a:r>
              <a:rPr lang="en-US" altLang="ko-KR" dirty="0">
                <a:ea typeface="굴림" pitchFamily="50" charset="-127"/>
              </a:rPr>
              <a:t>) short, </a:t>
            </a:r>
            <a:r>
              <a:rPr lang="en-US" altLang="ko-KR" dirty="0" err="1">
                <a:ea typeface="굴림" pitchFamily="50" charset="-127"/>
              </a:rPr>
              <a:t>int</a:t>
            </a:r>
            <a:r>
              <a:rPr lang="en-US" altLang="ko-KR" dirty="0">
                <a:ea typeface="굴림" pitchFamily="50" charset="-127"/>
              </a:rPr>
              <a:t>, long: </a:t>
            </a:r>
            <a:r>
              <a:rPr lang="ko-KR" altLang="en-US" dirty="0">
                <a:ea typeface="굴림" pitchFamily="50" charset="-127"/>
              </a:rPr>
              <a:t>정수형 데이터</a:t>
            </a:r>
            <a:r>
              <a:rPr lang="en-US" altLang="ko-KR" dirty="0">
                <a:ea typeface="굴림" pitchFamily="50" charset="-127"/>
              </a:rPr>
              <a:t>(100) 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(</a:t>
            </a:r>
            <a:r>
              <a:rPr lang="ko-KR" altLang="en-US" dirty="0">
                <a:ea typeface="굴림" pitchFamily="50" charset="-127"/>
              </a:rPr>
              <a:t>예</a:t>
            </a:r>
            <a:r>
              <a:rPr lang="en-US" altLang="ko-KR" dirty="0">
                <a:ea typeface="굴림" pitchFamily="50" charset="-127"/>
              </a:rPr>
              <a:t>) double, float:</a:t>
            </a:r>
            <a:r>
              <a:rPr lang="ko-KR" altLang="en-US" dirty="0" err="1">
                <a:ea typeface="굴림" pitchFamily="50" charset="-127"/>
              </a:rPr>
              <a:t>실수형</a:t>
            </a:r>
            <a:r>
              <a:rPr lang="ko-KR" altLang="en-US" dirty="0">
                <a:ea typeface="굴림" pitchFamily="50" charset="-127"/>
              </a:rPr>
              <a:t> 데이터</a:t>
            </a:r>
            <a:r>
              <a:rPr lang="en-US" altLang="ko-KR" dirty="0">
                <a:ea typeface="굴림" pitchFamily="50" charset="-127"/>
              </a:rPr>
              <a:t>(3.141592)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(</a:t>
            </a:r>
            <a:r>
              <a:rPr lang="ko-KR" altLang="en-US" dirty="0">
                <a:ea typeface="굴림" pitchFamily="50" charset="-127"/>
              </a:rPr>
              <a:t>예</a:t>
            </a:r>
            <a:r>
              <a:rPr lang="en-US" altLang="ko-KR" dirty="0">
                <a:ea typeface="굴림" pitchFamily="50" charset="-127"/>
              </a:rPr>
              <a:t>) char: </a:t>
            </a:r>
            <a:r>
              <a:rPr lang="ko-KR" altLang="en-US" dirty="0">
                <a:ea typeface="굴림" pitchFamily="50" charset="-127"/>
              </a:rPr>
              <a:t>문자형 데이터</a:t>
            </a:r>
            <a:r>
              <a:rPr lang="en-US" altLang="ko-KR" dirty="0">
                <a:ea typeface="굴림" pitchFamily="50" charset="-127"/>
              </a:rPr>
              <a:t>(‘A’, ‘a’)</a:t>
            </a:r>
          </a:p>
        </p:txBody>
      </p:sp>
      <p:pic>
        <p:nvPicPr>
          <p:cNvPr id="1027" name="Picture 3" descr="C:\Users\sec\AppData\Local\Microsoft\Windows\Temporary Internet Files\Content.IE5\KNF6HV1N\MC90033567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28" y="3985248"/>
            <a:ext cx="3120992" cy="203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sec\AppData\Local\Microsoft\Windows\Temporary Internet Files\Content.IE5\NWAQQRXT\MC90034882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03" y="4537143"/>
            <a:ext cx="683931" cy="136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:\Users\sec\AppData\Local\Microsoft\Windows\Temporary Internet Files\Content.IE5\NWAQQRXT\MC90034882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28" y="4263314"/>
            <a:ext cx="859328" cy="17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:\Users\sec\AppData\Local\Microsoft\Windows\Temporary Internet Files\Content.IE5\NWAQQRXT\MC90034882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56" y="3911007"/>
            <a:ext cx="1054737" cy="210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36E42-E8A1-4F6B-90DA-3F081A95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제어 문자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인쇄 목적이 아니라 제어 목적으로 사용되는 문자들</a:t>
            </a:r>
          </a:p>
          <a:p>
            <a:pPr lvl="1" eaLnBrk="1" hangingPunct="1"/>
            <a:r>
              <a:rPr lang="en-US" altLang="ko-KR" dirty="0">
                <a:ea typeface="굴림" pitchFamily="50" charset="-127"/>
              </a:rPr>
              <a:t>(</a:t>
            </a:r>
            <a:r>
              <a:rPr lang="ko-KR" altLang="en-US" dirty="0">
                <a:ea typeface="굴림" pitchFamily="50" charset="-127"/>
              </a:rPr>
              <a:t>예</a:t>
            </a:r>
            <a:r>
              <a:rPr lang="en-US" altLang="ko-KR" dirty="0">
                <a:ea typeface="굴림" pitchFamily="50" charset="-127"/>
              </a:rPr>
              <a:t>) </a:t>
            </a:r>
            <a:r>
              <a:rPr lang="ko-KR" altLang="en-US" dirty="0" err="1">
                <a:ea typeface="굴림" pitchFamily="50" charset="-127"/>
              </a:rPr>
              <a:t>줄바꿈</a:t>
            </a:r>
            <a:r>
              <a:rPr lang="ko-KR" altLang="en-US" dirty="0">
                <a:ea typeface="굴림" pitchFamily="50" charset="-127"/>
              </a:rPr>
              <a:t> 문자</a:t>
            </a:r>
            <a:r>
              <a:rPr lang="en-US" altLang="ko-KR" dirty="0">
                <a:ea typeface="굴림" pitchFamily="50" charset="-127"/>
              </a:rPr>
              <a:t>(\n), </a:t>
            </a:r>
            <a:r>
              <a:rPr lang="ko-KR" altLang="en-US" dirty="0">
                <a:ea typeface="굴림" pitchFamily="50" charset="-127"/>
              </a:rPr>
              <a:t>탭 문자</a:t>
            </a:r>
            <a:r>
              <a:rPr lang="en-US" altLang="ko-KR" dirty="0">
                <a:ea typeface="굴림" pitchFamily="50" charset="-127"/>
              </a:rPr>
              <a:t>(\</a:t>
            </a:r>
            <a:r>
              <a:rPr lang="en-US" altLang="ko-KR" dirty="0"/>
              <a:t>t</a:t>
            </a:r>
            <a:r>
              <a:rPr lang="en-US" altLang="ko-KR" dirty="0">
                <a:ea typeface="굴림" pitchFamily="50" charset="-127"/>
              </a:rPr>
              <a:t>), </a:t>
            </a:r>
            <a:r>
              <a:rPr lang="ko-KR" altLang="en-US" dirty="0" err="1">
                <a:ea typeface="굴림" pitchFamily="50" charset="-127"/>
              </a:rPr>
              <a:t>벨소리</a:t>
            </a:r>
            <a:r>
              <a:rPr lang="ko-KR" altLang="en-US" dirty="0">
                <a:ea typeface="굴림" pitchFamily="50" charset="-127"/>
              </a:rPr>
              <a:t> 문자</a:t>
            </a:r>
            <a:r>
              <a:rPr lang="en-US" altLang="ko-KR" dirty="0">
                <a:ea typeface="굴림" pitchFamily="50" charset="-127"/>
              </a:rPr>
              <a:t>, </a:t>
            </a:r>
            <a:r>
              <a:rPr lang="ko-KR" altLang="en-US" dirty="0">
                <a:ea typeface="굴림" pitchFamily="50" charset="-127"/>
              </a:rPr>
              <a:t>백스페이스 문자</a:t>
            </a: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</p:txBody>
      </p:sp>
      <p:sp>
        <p:nvSpPr>
          <p:cNvPr id="43014" name="Rectangle 7"/>
          <p:cNvSpPr>
            <a:spLocks noChangeArrowheads="1"/>
          </p:cNvSpPr>
          <p:nvPr/>
        </p:nvSpPr>
        <p:spPr bwMode="auto">
          <a:xfrm>
            <a:off x="0" y="1112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3015" name="Rectangle 319"/>
          <p:cNvSpPr>
            <a:spLocks noChangeArrowheads="1"/>
          </p:cNvSpPr>
          <p:nvPr/>
        </p:nvSpPr>
        <p:spPr bwMode="auto">
          <a:xfrm>
            <a:off x="5267325" y="5656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pic>
        <p:nvPicPr>
          <p:cNvPr id="4098" name="Picture 2" descr="C:\Users\sec\AppData\Local\Microsoft\Windows\Temporary Internet Files\Content.IE5\HFCN8RJD\MC90043484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22" y="3167319"/>
            <a:ext cx="228571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1512076" y="3517844"/>
            <a:ext cx="417251" cy="213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512076" y="3858154"/>
            <a:ext cx="417251" cy="213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1876060" y="3597743"/>
            <a:ext cx="266330" cy="390618"/>
          </a:xfrm>
          <a:custGeom>
            <a:avLst/>
            <a:gdLst>
              <a:gd name="connsiteX0" fmla="*/ 17756 w 266330"/>
              <a:gd name="connsiteY0" fmla="*/ 0 h 390618"/>
              <a:gd name="connsiteX1" fmla="*/ 62144 w 266330"/>
              <a:gd name="connsiteY1" fmla="*/ 17755 h 390618"/>
              <a:gd name="connsiteX2" fmla="*/ 88777 w 266330"/>
              <a:gd name="connsiteY2" fmla="*/ 26633 h 390618"/>
              <a:gd name="connsiteX3" fmla="*/ 168676 w 266330"/>
              <a:gd name="connsiteY3" fmla="*/ 71022 h 390618"/>
              <a:gd name="connsiteX4" fmla="*/ 239697 w 266330"/>
              <a:gd name="connsiteY4" fmla="*/ 106532 h 390618"/>
              <a:gd name="connsiteX5" fmla="*/ 266330 w 266330"/>
              <a:gd name="connsiteY5" fmla="*/ 168676 h 390618"/>
              <a:gd name="connsiteX6" fmla="*/ 257453 w 266330"/>
              <a:gd name="connsiteY6" fmla="*/ 248575 h 390618"/>
              <a:gd name="connsiteX7" fmla="*/ 195309 w 266330"/>
              <a:gd name="connsiteY7" fmla="*/ 301841 h 390618"/>
              <a:gd name="connsiteX8" fmla="*/ 124288 w 266330"/>
              <a:gd name="connsiteY8" fmla="*/ 328474 h 390618"/>
              <a:gd name="connsiteX9" fmla="*/ 97655 w 266330"/>
              <a:gd name="connsiteY9" fmla="*/ 346229 h 390618"/>
              <a:gd name="connsiteX10" fmla="*/ 44389 w 266330"/>
              <a:gd name="connsiteY10" fmla="*/ 363985 h 390618"/>
              <a:gd name="connsiteX11" fmla="*/ 0 w 266330"/>
              <a:gd name="connsiteY11" fmla="*/ 390618 h 3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330" h="390618">
                <a:moveTo>
                  <a:pt x="17756" y="0"/>
                </a:moveTo>
                <a:cubicBezTo>
                  <a:pt x="32552" y="5918"/>
                  <a:pt x="47223" y="12160"/>
                  <a:pt x="62144" y="17755"/>
                </a:cubicBezTo>
                <a:cubicBezTo>
                  <a:pt x="70906" y="21041"/>
                  <a:pt x="80176" y="22947"/>
                  <a:pt x="88777" y="26633"/>
                </a:cubicBezTo>
                <a:cubicBezTo>
                  <a:pt x="148629" y="52285"/>
                  <a:pt x="101325" y="37347"/>
                  <a:pt x="168676" y="71022"/>
                </a:cubicBezTo>
                <a:cubicBezTo>
                  <a:pt x="255551" y="114460"/>
                  <a:pt x="177991" y="65395"/>
                  <a:pt x="239697" y="106532"/>
                </a:cubicBezTo>
                <a:cubicBezTo>
                  <a:pt x="243166" y="113469"/>
                  <a:pt x="266330" y="155611"/>
                  <a:pt x="266330" y="168676"/>
                </a:cubicBezTo>
                <a:cubicBezTo>
                  <a:pt x="266330" y="195473"/>
                  <a:pt x="263952" y="222578"/>
                  <a:pt x="257453" y="248575"/>
                </a:cubicBezTo>
                <a:cubicBezTo>
                  <a:pt x="250388" y="276837"/>
                  <a:pt x="216078" y="290303"/>
                  <a:pt x="195309" y="301841"/>
                </a:cubicBezTo>
                <a:cubicBezTo>
                  <a:pt x="157328" y="322942"/>
                  <a:pt x="164853" y="318332"/>
                  <a:pt x="124288" y="328474"/>
                </a:cubicBezTo>
                <a:cubicBezTo>
                  <a:pt x="115410" y="334392"/>
                  <a:pt x="107405" y="341896"/>
                  <a:pt x="97655" y="346229"/>
                </a:cubicBezTo>
                <a:cubicBezTo>
                  <a:pt x="80552" y="353830"/>
                  <a:pt x="59962" y="353603"/>
                  <a:pt x="44389" y="363985"/>
                </a:cubicBezTo>
                <a:cubicBezTo>
                  <a:pt x="12250" y="385411"/>
                  <a:pt x="27299" y="376968"/>
                  <a:pt x="0" y="390618"/>
                </a:cubicBezTo>
              </a:path>
            </a:pathLst>
          </a:custGeom>
          <a:noFill/>
          <a:ln w="38100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7" name="Picture 2" descr="C:\Users\sec\AppData\Local\Microsoft\Windows\Temporary Internet Files\Content.IE5\HFCN8RJD\MC90043484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36" y="2997904"/>
            <a:ext cx="228571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 bwMode="auto">
          <a:xfrm>
            <a:off x="3950190" y="3348429"/>
            <a:ext cx="417251" cy="213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935611" y="3350648"/>
            <a:ext cx="417251" cy="213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자유형 5"/>
          <p:cNvSpPr/>
          <p:nvPr/>
        </p:nvSpPr>
        <p:spPr bwMode="auto">
          <a:xfrm flipV="1">
            <a:off x="4158815" y="3517844"/>
            <a:ext cx="1004063" cy="344010"/>
          </a:xfrm>
          <a:custGeom>
            <a:avLst/>
            <a:gdLst>
              <a:gd name="connsiteX0" fmla="*/ 0 w 1004063"/>
              <a:gd name="connsiteY0" fmla="*/ 470517 h 470517"/>
              <a:gd name="connsiteX1" fmla="*/ 88777 w 1004063"/>
              <a:gd name="connsiteY1" fmla="*/ 363985 h 470517"/>
              <a:gd name="connsiteX2" fmla="*/ 115410 w 1004063"/>
              <a:gd name="connsiteY2" fmla="*/ 328474 h 470517"/>
              <a:gd name="connsiteX3" fmla="*/ 133165 w 1004063"/>
              <a:gd name="connsiteY3" fmla="*/ 301841 h 470517"/>
              <a:gd name="connsiteX4" fmla="*/ 177553 w 1004063"/>
              <a:gd name="connsiteY4" fmla="*/ 266330 h 470517"/>
              <a:gd name="connsiteX5" fmla="*/ 195309 w 1004063"/>
              <a:gd name="connsiteY5" fmla="*/ 221942 h 470517"/>
              <a:gd name="connsiteX6" fmla="*/ 292963 w 1004063"/>
              <a:gd name="connsiteY6" fmla="*/ 115410 h 470517"/>
              <a:gd name="connsiteX7" fmla="*/ 328474 w 1004063"/>
              <a:gd name="connsiteY7" fmla="*/ 53266 h 470517"/>
              <a:gd name="connsiteX8" fmla="*/ 355107 w 1004063"/>
              <a:gd name="connsiteY8" fmla="*/ 35511 h 470517"/>
              <a:gd name="connsiteX9" fmla="*/ 381740 w 1004063"/>
              <a:gd name="connsiteY9" fmla="*/ 8878 h 470517"/>
              <a:gd name="connsiteX10" fmla="*/ 417251 w 1004063"/>
              <a:gd name="connsiteY10" fmla="*/ 0 h 470517"/>
              <a:gd name="connsiteX11" fmla="*/ 630315 w 1004063"/>
              <a:gd name="connsiteY11" fmla="*/ 8878 h 470517"/>
              <a:gd name="connsiteX12" fmla="*/ 683581 w 1004063"/>
              <a:gd name="connsiteY12" fmla="*/ 44389 h 470517"/>
              <a:gd name="connsiteX13" fmla="*/ 701336 w 1004063"/>
              <a:gd name="connsiteY13" fmla="*/ 71022 h 470517"/>
              <a:gd name="connsiteX14" fmla="*/ 736847 w 1004063"/>
              <a:gd name="connsiteY14" fmla="*/ 88777 h 470517"/>
              <a:gd name="connsiteX15" fmla="*/ 772357 w 1004063"/>
              <a:gd name="connsiteY15" fmla="*/ 115410 h 470517"/>
              <a:gd name="connsiteX16" fmla="*/ 798990 w 1004063"/>
              <a:gd name="connsiteY16" fmla="*/ 142043 h 470517"/>
              <a:gd name="connsiteX17" fmla="*/ 825623 w 1004063"/>
              <a:gd name="connsiteY17" fmla="*/ 150921 h 470517"/>
              <a:gd name="connsiteX18" fmla="*/ 870012 w 1004063"/>
              <a:gd name="connsiteY18" fmla="*/ 195309 h 470517"/>
              <a:gd name="connsiteX19" fmla="*/ 896645 w 1004063"/>
              <a:gd name="connsiteY19" fmla="*/ 221942 h 470517"/>
              <a:gd name="connsiteX20" fmla="*/ 923278 w 1004063"/>
              <a:gd name="connsiteY20" fmla="*/ 230820 h 470517"/>
              <a:gd name="connsiteX21" fmla="*/ 932155 w 1004063"/>
              <a:gd name="connsiteY21" fmla="*/ 266330 h 470517"/>
              <a:gd name="connsiteX22" fmla="*/ 949911 w 1004063"/>
              <a:gd name="connsiteY22" fmla="*/ 284086 h 470517"/>
              <a:gd name="connsiteX23" fmla="*/ 994299 w 1004063"/>
              <a:gd name="connsiteY23" fmla="*/ 328474 h 470517"/>
              <a:gd name="connsiteX24" fmla="*/ 985421 w 1004063"/>
              <a:gd name="connsiteY24" fmla="*/ 355107 h 4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04063" h="470517">
                <a:moveTo>
                  <a:pt x="0" y="470517"/>
                </a:moveTo>
                <a:cubicBezTo>
                  <a:pt x="138135" y="286336"/>
                  <a:pt x="-9986" y="476856"/>
                  <a:pt x="88777" y="363985"/>
                </a:cubicBezTo>
                <a:cubicBezTo>
                  <a:pt x="98520" y="352850"/>
                  <a:pt x="106810" y="340514"/>
                  <a:pt x="115410" y="328474"/>
                </a:cubicBezTo>
                <a:cubicBezTo>
                  <a:pt x="121612" y="319792"/>
                  <a:pt x="125621" y="309386"/>
                  <a:pt x="133165" y="301841"/>
                </a:cubicBezTo>
                <a:cubicBezTo>
                  <a:pt x="146563" y="288442"/>
                  <a:pt x="162757" y="278167"/>
                  <a:pt x="177553" y="266330"/>
                </a:cubicBezTo>
                <a:cubicBezTo>
                  <a:pt x="183472" y="251534"/>
                  <a:pt x="186469" y="235201"/>
                  <a:pt x="195309" y="221942"/>
                </a:cubicBezTo>
                <a:cubicBezTo>
                  <a:pt x="249691" y="140369"/>
                  <a:pt x="241359" y="149812"/>
                  <a:pt x="292963" y="115410"/>
                </a:cubicBezTo>
                <a:cubicBezTo>
                  <a:pt x="299925" y="101487"/>
                  <a:pt x="315927" y="65813"/>
                  <a:pt x="328474" y="53266"/>
                </a:cubicBezTo>
                <a:cubicBezTo>
                  <a:pt x="336019" y="45721"/>
                  <a:pt x="346910" y="42341"/>
                  <a:pt x="355107" y="35511"/>
                </a:cubicBezTo>
                <a:cubicBezTo>
                  <a:pt x="364752" y="27474"/>
                  <a:pt x="370839" y="15107"/>
                  <a:pt x="381740" y="8878"/>
                </a:cubicBezTo>
                <a:cubicBezTo>
                  <a:pt x="392334" y="2824"/>
                  <a:pt x="405414" y="2959"/>
                  <a:pt x="417251" y="0"/>
                </a:cubicBezTo>
                <a:cubicBezTo>
                  <a:pt x="488272" y="2959"/>
                  <a:pt x="559426" y="3627"/>
                  <a:pt x="630315" y="8878"/>
                </a:cubicBezTo>
                <a:cubicBezTo>
                  <a:pt x="655581" y="10750"/>
                  <a:pt x="668145" y="25866"/>
                  <a:pt x="683581" y="44389"/>
                </a:cubicBezTo>
                <a:cubicBezTo>
                  <a:pt x="690411" y="52586"/>
                  <a:pt x="693139" y="64192"/>
                  <a:pt x="701336" y="71022"/>
                </a:cubicBezTo>
                <a:cubicBezTo>
                  <a:pt x="711503" y="79494"/>
                  <a:pt x="725625" y="81763"/>
                  <a:pt x="736847" y="88777"/>
                </a:cubicBezTo>
                <a:cubicBezTo>
                  <a:pt x="749394" y="96619"/>
                  <a:pt x="761123" y="105781"/>
                  <a:pt x="772357" y="115410"/>
                </a:cubicBezTo>
                <a:cubicBezTo>
                  <a:pt x="781889" y="123581"/>
                  <a:pt x="788544" y="135079"/>
                  <a:pt x="798990" y="142043"/>
                </a:cubicBezTo>
                <a:cubicBezTo>
                  <a:pt x="806776" y="147234"/>
                  <a:pt x="816745" y="147962"/>
                  <a:pt x="825623" y="150921"/>
                </a:cubicBezTo>
                <a:lnTo>
                  <a:pt x="870012" y="195309"/>
                </a:lnTo>
                <a:cubicBezTo>
                  <a:pt x="878890" y="204187"/>
                  <a:pt x="884734" y="217972"/>
                  <a:pt x="896645" y="221942"/>
                </a:cubicBezTo>
                <a:lnTo>
                  <a:pt x="923278" y="230820"/>
                </a:lnTo>
                <a:cubicBezTo>
                  <a:pt x="926237" y="242657"/>
                  <a:pt x="926699" y="255417"/>
                  <a:pt x="932155" y="266330"/>
                </a:cubicBezTo>
                <a:cubicBezTo>
                  <a:pt x="935898" y="273817"/>
                  <a:pt x="944682" y="277550"/>
                  <a:pt x="949911" y="284086"/>
                </a:cubicBezTo>
                <a:cubicBezTo>
                  <a:pt x="983731" y="326361"/>
                  <a:pt x="948642" y="298037"/>
                  <a:pt x="994299" y="328474"/>
                </a:cubicBezTo>
                <a:cubicBezTo>
                  <a:pt x="1005049" y="360722"/>
                  <a:pt x="1012535" y="355107"/>
                  <a:pt x="985421" y="355107"/>
                </a:cubicBezTo>
              </a:path>
            </a:pathLst>
          </a:custGeom>
          <a:noFill/>
          <a:ln w="38100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Sound"/>
          <p:cNvSpPr>
            <a:spLocks noEditPoints="1" noChangeArrowheads="1"/>
          </p:cNvSpPr>
          <p:nvPr/>
        </p:nvSpPr>
        <p:spPr bwMode="auto">
          <a:xfrm>
            <a:off x="6568217" y="3858154"/>
            <a:ext cx="682964" cy="760089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77019-D6DB-42C8-80E1-23DC16D6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0498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제어 문자를 나타내는 방법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a typeface="굴림" pitchFamily="50" charset="-127"/>
              </a:rPr>
              <a:t>아스키 코드를 직접 사용</a:t>
            </a: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  <a:p>
            <a:pPr lvl="1" eaLnBrk="1" hangingPunct="1"/>
            <a:endParaRPr lang="en-US" altLang="ko-KR" dirty="0">
              <a:ea typeface="굴림" pitchFamily="50" charset="-127"/>
            </a:endParaRPr>
          </a:p>
          <a:p>
            <a:pPr eaLnBrk="1" hangingPunct="1"/>
            <a:r>
              <a:rPr lang="ko-KR" altLang="en-US" dirty="0">
                <a:ea typeface="굴림" pitchFamily="50" charset="-127"/>
              </a:rPr>
              <a:t>이스케이프 시퀀스 사용</a:t>
            </a:r>
          </a:p>
          <a:p>
            <a:pPr lvl="1" eaLnBrk="1" hangingPunct="1"/>
            <a:endParaRPr lang="ko-KR" altLang="en-US" dirty="0">
              <a:ea typeface="굴림" pitchFamily="50" charset="-127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995871" y="2174636"/>
            <a:ext cx="5645150" cy="6508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ko-KR" dirty="0">
                <a:solidFill>
                  <a:srgbClr val="3333FF"/>
                </a:solidFill>
                <a:ea typeface="굴림" pitchFamily="50" charset="-127"/>
              </a:rPr>
              <a:t>char</a:t>
            </a:r>
            <a:r>
              <a:rPr lang="en-US" altLang="ko-KR" dirty="0">
                <a:ea typeface="굴림" pitchFamily="50" charset="-127"/>
              </a:rPr>
              <a:t> beep = 7; </a:t>
            </a:r>
          </a:p>
          <a:p>
            <a:r>
              <a:rPr lang="en-US" altLang="ko-KR" dirty="0" err="1">
                <a:ea typeface="굴림" pitchFamily="50" charset="-127"/>
              </a:rPr>
              <a:t>printf</a:t>
            </a:r>
            <a:r>
              <a:rPr lang="en-US" altLang="ko-KR" dirty="0">
                <a:solidFill>
                  <a:srgbClr val="993300"/>
                </a:solidFill>
                <a:ea typeface="굴림" pitchFamily="50" charset="-127"/>
              </a:rPr>
              <a:t>("%c",</a:t>
            </a:r>
            <a:r>
              <a:rPr lang="en-US" altLang="ko-KR" dirty="0">
                <a:ea typeface="굴림" pitchFamily="50" charset="-127"/>
              </a:rPr>
              <a:t> beep); 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995871" y="4218221"/>
            <a:ext cx="5634037" cy="6508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ko-KR">
                <a:solidFill>
                  <a:srgbClr val="3333FF"/>
                </a:solidFill>
                <a:ea typeface="굴림" pitchFamily="50" charset="-127"/>
              </a:rPr>
              <a:t>char</a:t>
            </a:r>
            <a:r>
              <a:rPr lang="en-US" altLang="ko-KR">
                <a:ea typeface="굴림" pitchFamily="50" charset="-127"/>
              </a:rPr>
              <a:t> beep = </a:t>
            </a:r>
            <a:r>
              <a:rPr lang="en-US" altLang="ko-KR">
                <a:solidFill>
                  <a:srgbClr val="993300"/>
                </a:solidFill>
                <a:ea typeface="굴림" pitchFamily="50" charset="-127"/>
              </a:rPr>
              <a:t>‘\a’;</a:t>
            </a:r>
            <a:r>
              <a:rPr lang="en-US" altLang="ko-KR">
                <a:ea typeface="굴림" pitchFamily="50" charset="-127"/>
              </a:rPr>
              <a:t> </a:t>
            </a:r>
          </a:p>
          <a:p>
            <a:r>
              <a:rPr lang="en-US" altLang="ko-KR">
                <a:ea typeface="굴림" pitchFamily="50" charset="-127"/>
              </a:rPr>
              <a:t>printf</a:t>
            </a:r>
            <a:r>
              <a:rPr lang="en-US" altLang="ko-KR">
                <a:solidFill>
                  <a:srgbClr val="993300"/>
                </a:solidFill>
                <a:ea typeface="굴림" pitchFamily="50" charset="-127"/>
              </a:rPr>
              <a:t>("%c</a:t>
            </a:r>
            <a:r>
              <a:rPr lang="en-US" altLang="ko-KR">
                <a:ea typeface="굴림" pitchFamily="50" charset="-127"/>
              </a:rPr>
              <a:t>", beep); </a:t>
            </a:r>
          </a:p>
        </p:txBody>
      </p:sp>
      <p:sp>
        <p:nvSpPr>
          <p:cNvPr id="43015" name="Rectangle 319"/>
          <p:cNvSpPr>
            <a:spLocks noChangeArrowheads="1"/>
          </p:cNvSpPr>
          <p:nvPr/>
        </p:nvSpPr>
        <p:spPr bwMode="auto">
          <a:xfrm>
            <a:off x="5267325" y="5656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" name="Sound"/>
          <p:cNvSpPr>
            <a:spLocks noEditPoints="1" noChangeArrowheads="1"/>
          </p:cNvSpPr>
          <p:nvPr/>
        </p:nvSpPr>
        <p:spPr bwMode="auto">
          <a:xfrm>
            <a:off x="7101933" y="2127665"/>
            <a:ext cx="669772" cy="61511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Sound"/>
          <p:cNvSpPr>
            <a:spLocks noEditPoints="1" noChangeArrowheads="1"/>
          </p:cNvSpPr>
          <p:nvPr/>
        </p:nvSpPr>
        <p:spPr bwMode="auto">
          <a:xfrm>
            <a:off x="7101933" y="4218221"/>
            <a:ext cx="669772" cy="61511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559D10-E5F9-4FAE-890A-6DFA6D7D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1"/>
          <p:cNvSpPr>
            <a:spLocks noGrp="1" noChangeArrowheads="1"/>
          </p:cNvSpPr>
          <p:nvPr>
            <p:ph type="title"/>
          </p:nvPr>
        </p:nvSpPr>
        <p:spPr>
          <a:xfrm>
            <a:off x="561977" y="381000"/>
            <a:ext cx="8353424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3600" dirty="0"/>
              <a:t>이스케이프 시퀀스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8" y="1578628"/>
            <a:ext cx="8353425" cy="4848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E38A96-9070-47B7-BEB2-376FAD977A79}"/>
              </a:ext>
            </a:extLst>
          </p:cNvPr>
          <p:cNvSpPr/>
          <p:nvPr/>
        </p:nvSpPr>
        <p:spPr>
          <a:xfrm>
            <a:off x="457200" y="2178996"/>
            <a:ext cx="3900791" cy="379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151AB3-872A-489A-8325-877A7EA5FA63}"/>
              </a:ext>
            </a:extLst>
          </p:cNvPr>
          <p:cNvSpPr/>
          <p:nvPr/>
        </p:nvSpPr>
        <p:spPr>
          <a:xfrm>
            <a:off x="457200" y="3677055"/>
            <a:ext cx="6653719" cy="379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6781-B226-4356-8ACF-E127494964ED}"/>
              </a:ext>
            </a:extLst>
          </p:cNvPr>
          <p:cNvSpPr/>
          <p:nvPr/>
        </p:nvSpPr>
        <p:spPr>
          <a:xfrm>
            <a:off x="457200" y="5175114"/>
            <a:ext cx="6653719" cy="1128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C39DF-E648-4B6D-9D3F-D0321EEC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D08150-B92D-4363-B80E-442028240460}" type="slidenum">
              <a:rPr lang="ko-KR" altLang="en-US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정수형으로서의 </a:t>
            </a:r>
            <a:r>
              <a:rPr lang="en-US" altLang="ko-KR"/>
              <a:t>char</a:t>
            </a:r>
            <a:r>
              <a:rPr lang="ko-KR" altLang="en-US"/>
              <a:t>형</a:t>
            </a:r>
          </a:p>
        </p:txBody>
      </p:sp>
      <p:sp>
        <p:nvSpPr>
          <p:cNvPr id="68611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</a:t>
            </a:r>
            <a:r>
              <a:rPr lang="ko-KR" altLang="en-US" dirty="0"/>
              <a:t>비트의 정수를 저장하는데 </a:t>
            </a:r>
            <a:r>
              <a:rPr lang="en-US" altLang="ko-KR" dirty="0"/>
              <a:t>char</a:t>
            </a:r>
            <a:r>
              <a:rPr lang="ko-KR" altLang="en-US" dirty="0"/>
              <a:t> 형을 사용할 수 있다</a:t>
            </a:r>
            <a:r>
              <a:rPr lang="en-US" altLang="ko-KR" dirty="0"/>
              <a:t>..</a:t>
            </a:r>
            <a:endParaRPr lang="ko-KR" altLang="en-US" dirty="0"/>
          </a:p>
          <a:p>
            <a:pPr eaLnBrk="1" hangingPunct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838200" y="2378075"/>
            <a:ext cx="7858125" cy="27599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>
              <a:defRPr sz="1600">
                <a:solidFill>
                  <a:srgbClr val="0000FF"/>
                </a:solidFill>
                <a:latin typeface="Trebuchet MS"/>
                <a:ea typeface="굴림"/>
              </a:defRPr>
            </a:lvl1pPr>
          </a:lstStyle>
          <a:p>
            <a:pPr lvl="1"/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	char code = 'A’; // char code = 65 </a:t>
            </a:r>
            <a:r>
              <a:rPr lang="ko-KR" altLang="en-US" dirty="0"/>
              <a:t>이라고 해도 같은 결과</a:t>
            </a:r>
            <a:endParaRPr lang="en-US" dirty="0"/>
          </a:p>
          <a:p>
            <a:pPr lvl="1"/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("%c %c %c\n", code, code+1, code+2); // A B C</a:t>
            </a:r>
            <a:r>
              <a:rPr lang="ko-KR" altLang="en-US" dirty="0"/>
              <a:t>가 출력된다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("%d %d %d\n", code, code+1, code+2); // 65 66 67</a:t>
            </a:r>
            <a:r>
              <a:rPr lang="ko-KR" altLang="en-US" dirty="0"/>
              <a:t>이 출력된다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	return 0;</a:t>
            </a:r>
          </a:p>
          <a:p>
            <a:pPr lvl="1"/>
            <a:r>
              <a:rPr lang="en-US" dirty="0"/>
              <a:t>}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5336674"/>
            <a:ext cx="7875588" cy="61555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en-US" altLang="ko-KR" dirty="0"/>
              <a:t>A B C</a:t>
            </a:r>
          </a:p>
          <a:p>
            <a:r>
              <a:rPr lang="en-US" altLang="ko-KR" sz="1600"/>
              <a:t>65 66 67</a:t>
            </a:r>
            <a:endParaRPr lang="en-US" altLang="ko-KR" sz="1600" i="1" dirty="0">
              <a:ea typeface="굴림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D08695-B348-4DD4-A526-D1B22620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46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중간 점검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lvl="0" latinLnBrk="1"/>
            <a:r>
              <a:rPr lang="ko-KR" altLang="en-US" dirty="0"/>
              <a:t>컴퓨터에서는 문자를 어떻게 나타내는가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0" latinLnBrk="1"/>
            <a:r>
              <a:rPr lang="en-US" altLang="ko-KR" dirty="0"/>
              <a:t>C</a:t>
            </a:r>
            <a:r>
              <a:rPr lang="ko-KR" altLang="en-US" dirty="0"/>
              <a:t>에서 </a:t>
            </a:r>
            <a:r>
              <a:rPr lang="ko-KR" altLang="en-US"/>
              <a:t>문자를 표현할 </a:t>
            </a:r>
            <a:r>
              <a:rPr lang="ko-KR" altLang="en-US" dirty="0"/>
              <a:t>수 있는 </a:t>
            </a:r>
            <a:r>
              <a:rPr lang="ko-KR" altLang="en-US" dirty="0" err="1"/>
              <a:t>자료형은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0" latinLnBrk="1"/>
            <a:r>
              <a:rPr lang="ko-KR" altLang="en-US" dirty="0"/>
              <a:t>경고음이 발생하는 문장을 작성하여 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69637" name="Picture 5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7AD6D2-D300-40AF-8832-5F807418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902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dirty="0"/>
              <a:t>다양한 </a:t>
            </a:r>
            <a:r>
              <a:rPr lang="en-US" altLang="ko-KR" sz="3600" dirty="0"/>
              <a:t>Data type</a:t>
            </a:r>
            <a:r>
              <a:rPr lang="ko-KR" altLang="en-US" sz="3600" dirty="0"/>
              <a:t>이 필요한 이유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상자에 물건을 저장하는 것과 같다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.</a:t>
            </a:r>
          </a:p>
          <a:p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다양한 크기의 물건이 있다면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?</a:t>
            </a:r>
          </a:p>
          <a:p>
            <a:endParaRPr lang="ko-KR" altLang="en-US" dirty="0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08088" y="1291933"/>
            <a:ext cx="33464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2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241426" y="2006308"/>
            <a:ext cx="38004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lang="en-US" altLang="ko-KR" sz="2000" dirty="0">
              <a:solidFill>
                <a:schemeClr val="tx2"/>
              </a:solidFill>
              <a:latin typeface="Trebuchet MS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" y="2714017"/>
            <a:ext cx="8998085" cy="17996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0F969D-688D-480A-A7A9-F3F2C19A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113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Type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" y="1527243"/>
            <a:ext cx="9029803" cy="415371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54FEA-71C2-422A-9563-DD9BFEEA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077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303" y="1513921"/>
            <a:ext cx="9064232" cy="4196212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B2F8F040-C84B-4306-958D-6FE87123C820}"/>
              </a:ext>
            </a:extLst>
          </p:cNvPr>
          <p:cNvSpPr txBox="1">
            <a:spLocks/>
          </p:cNvSpPr>
          <p:nvPr/>
        </p:nvSpPr>
        <p:spPr>
          <a:xfrm>
            <a:off x="612648" y="5739318"/>
            <a:ext cx="8153400" cy="89008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1 bit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= 2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</a:rPr>
              <a:t>진수 한자리</a:t>
            </a:r>
            <a:endParaRPr lang="en-US" altLang="ko-KR" dirty="0">
              <a:solidFill>
                <a:schemeClr val="tx2"/>
              </a:solidFill>
              <a:latin typeface="Trebuchet MS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</a:rPr>
              <a:t>1 byte = 8 bits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76E4EA-FB59-416B-8DDE-29D6FB85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50174-3A43-4648-A262-8FE7AEB7DFF9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1641919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ck-to-school presentation">
  <a:themeElements>
    <a:clrScheme name="Back-to-school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ck-to-school presentation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ack-to-school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-to-school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-to-school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6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4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5431</TotalTime>
  <Words>2848</Words>
  <Application>Microsoft Office PowerPoint</Application>
  <PresentationFormat>화면 슬라이드 쇼(4:3)</PresentationFormat>
  <Paragraphs>540</Paragraphs>
  <Slides>64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64</vt:i4>
      </vt:variant>
    </vt:vector>
  </HeadingPairs>
  <TitlesOfParts>
    <vt:vector size="93" baseType="lpstr">
      <vt:lpstr>HY강B</vt:lpstr>
      <vt:lpstr>HY얕은샘물M</vt:lpstr>
      <vt:lpstr>HY엽서L</vt:lpstr>
      <vt:lpstr>HY헤드라인M</vt:lpstr>
      <vt:lpstr>굴림</vt:lpstr>
      <vt:lpstr>돋움체</vt:lpstr>
      <vt:lpstr>맑은 고딕</vt:lpstr>
      <vt:lpstr>맑은 고딕</vt:lpstr>
      <vt:lpstr>휴먼둥근헤드라인</vt:lpstr>
      <vt:lpstr>Arial</vt:lpstr>
      <vt:lpstr>Century Schoolbook</vt:lpstr>
      <vt:lpstr>Comic Sans MS</vt:lpstr>
      <vt:lpstr>Lucida Calligraphy</vt:lpstr>
      <vt:lpstr>Symbol</vt:lpstr>
      <vt:lpstr>Trebuchet MS</vt:lpstr>
      <vt:lpstr>Tw Cen MT</vt:lpstr>
      <vt:lpstr>Wingdings</vt:lpstr>
      <vt:lpstr>Wingdings 2</vt:lpstr>
      <vt:lpstr>Back-to-school presentation</vt:lpstr>
      <vt:lpstr>가을</vt:lpstr>
      <vt:lpstr>1_Crayons</vt:lpstr>
      <vt:lpstr>3_Crayons</vt:lpstr>
      <vt:lpstr>1_가을</vt:lpstr>
      <vt:lpstr>2_Crayons</vt:lpstr>
      <vt:lpstr>2_가을</vt:lpstr>
      <vt:lpstr>4_Crayons</vt:lpstr>
      <vt:lpstr>3_가을</vt:lpstr>
      <vt:lpstr>4_가을</vt:lpstr>
      <vt:lpstr>6_가을</vt:lpstr>
      <vt:lpstr>Chapter 4. 변수와 자료형</vt:lpstr>
      <vt:lpstr>이번 장에서 학습할 내용</vt:lpstr>
      <vt:lpstr>4.1Variable(변수)와 Constant(상수)</vt:lpstr>
      <vt:lpstr>변수와 상수</vt:lpstr>
      <vt:lpstr>예제: 변수와 상수</vt:lpstr>
      <vt:lpstr>4.2 Data Type(자료형) </vt:lpstr>
      <vt:lpstr>다양한 Data type이 필요한 이유</vt:lpstr>
      <vt:lpstr>Data Type </vt:lpstr>
      <vt:lpstr>정수형 </vt:lpstr>
      <vt:lpstr>Data type의 크기</vt:lpstr>
      <vt:lpstr>예제: Data type의 크기</vt:lpstr>
      <vt:lpstr>실행 결과</vt:lpstr>
      <vt:lpstr>Chapter 4. 변수와 자료형</vt:lpstr>
      <vt:lpstr>4.3 Integer type (정수형)</vt:lpstr>
      <vt:lpstr>정수형 </vt:lpstr>
      <vt:lpstr>정수형 선언의 예</vt:lpstr>
      <vt:lpstr>정수형의 예범위</vt:lpstr>
      <vt:lpstr>예제</vt:lpstr>
      <vt:lpstr>signed, unsigned 수식자 </vt:lpstr>
      <vt:lpstr>unsigned int</vt:lpstr>
      <vt:lpstr>unsigned 수식자</vt:lpstr>
      <vt:lpstr>오버플로우</vt:lpstr>
      <vt:lpstr>오버플로우</vt:lpstr>
      <vt:lpstr>오버플로우</vt:lpstr>
      <vt:lpstr>Arian 5 Explosion</vt:lpstr>
      <vt:lpstr>정수 상수의 type</vt:lpstr>
      <vt:lpstr>10진법, 8진법, 16진법</vt:lpstr>
      <vt:lpstr>예제 </vt:lpstr>
      <vt:lpstr>Symbolic constant (기호 상수)</vt:lpstr>
      <vt:lpstr>기호 상수의 장점</vt:lpstr>
      <vt:lpstr>기호 상수를 만드는 방법 #1</vt:lpstr>
      <vt:lpstr>기호 상수를 만드는 방법 #2</vt:lpstr>
      <vt:lpstr>예제: 기호 상수</vt:lpstr>
      <vt:lpstr>정수 표현 방법</vt:lpstr>
      <vt:lpstr>정수 표현 방법</vt:lpstr>
      <vt:lpstr>음수를 표현하는 첫번째 방법</vt:lpstr>
      <vt:lpstr>음수를 표현하는 두번째 방법</vt:lpstr>
      <vt:lpstr>2의 보수로 양수와 음수를 더하면</vt:lpstr>
      <vt:lpstr>예제 </vt:lpstr>
      <vt:lpstr>Chapter 4. 변수와 자료형</vt:lpstr>
      <vt:lpstr>4.4 Floating point(부동소수점)형</vt:lpstr>
      <vt:lpstr>실수를 표현하는 방법</vt:lpstr>
      <vt:lpstr>실수를 표현하는 방법</vt:lpstr>
      <vt:lpstr>부동 소수점 형</vt:lpstr>
      <vt:lpstr>예제 - 정밀도 </vt:lpstr>
      <vt:lpstr>예제 – 2진수 소수 문제 </vt:lpstr>
      <vt:lpstr>2진수 Floating point (Wikipedia)</vt:lpstr>
      <vt:lpstr>예제 – 2진수 소수 문제 </vt:lpstr>
      <vt:lpstr>부동 소수점 상수</vt:lpstr>
      <vt:lpstr>부동 소수점 오버플로우</vt:lpstr>
      <vt:lpstr>부동 소수점 언더플로우</vt:lpstr>
      <vt:lpstr>부동소수점형 사용시 주의사항</vt:lpstr>
      <vt:lpstr>중간 점검</vt:lpstr>
      <vt:lpstr>Chapter 4. 변수와 자료형</vt:lpstr>
      <vt:lpstr>Character type (문자형)</vt:lpstr>
      <vt:lpstr>아스키 코드표</vt:lpstr>
      <vt:lpstr>Character variable (문자형 변수)</vt:lpstr>
      <vt:lpstr>예제 </vt:lpstr>
      <vt:lpstr>Quiz</vt:lpstr>
      <vt:lpstr>제어 문자</vt:lpstr>
      <vt:lpstr>제어 문자를 나타내는 방법</vt:lpstr>
      <vt:lpstr>이스케이프 시퀀스</vt:lpstr>
      <vt:lpstr>정수형으로서의 char형</vt:lpstr>
      <vt:lpstr>중간 점검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남원홍</cp:lastModifiedBy>
  <cp:revision>495</cp:revision>
  <dcterms:created xsi:type="dcterms:W3CDTF">2007-06-29T06:43:39Z</dcterms:created>
  <dcterms:modified xsi:type="dcterms:W3CDTF">2023-03-27T01:46:57Z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